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3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64" r:id="rId5"/>
    <p:sldId id="270" r:id="rId6"/>
    <p:sldId id="266" r:id="rId7"/>
    <p:sldId id="260" r:id="rId8"/>
    <p:sldId id="261" r:id="rId9"/>
    <p:sldId id="265" r:id="rId10"/>
    <p:sldId id="267" r:id="rId11"/>
    <p:sldId id="262" r:id="rId12"/>
    <p:sldId id="263" r:id="rId13"/>
  </p:sldIdLst>
  <p:sldSz cx="9144000" cy="6858000" type="screen4x3"/>
  <p:notesSz cx="6858000" cy="9144000"/>
  <p:embeddedFontLst>
    <p:embeddedFont>
      <p:font typeface="Arial Unicode MS" pitchFamily="50" charset="-127"/>
      <p:regular r:id="rId16"/>
    </p:embeddedFont>
    <p:embeddedFont>
      <p:font typeface="맑은 고딕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39" autoAdjust="0"/>
    <p:restoredTop sz="97464" autoAdjust="0"/>
  </p:normalViewPr>
  <p:slideViewPr>
    <p:cSldViewPr>
      <p:cViewPr>
        <p:scale>
          <a:sx n="66" d="100"/>
          <a:sy n="66" d="100"/>
        </p:scale>
        <p:origin x="-2934" y="-1116"/>
      </p:cViewPr>
      <p:guideLst>
        <p:guide orient="horz" pos="1298"/>
        <p:guide orient="horz" pos="1071"/>
        <p:guide orient="horz" pos="2160"/>
        <p:guide orient="horz" pos="3566"/>
        <p:guide orient="horz" pos="3793"/>
        <p:guide orient="horz" pos="4156"/>
        <p:guide orient="horz" pos="1162"/>
        <p:guide orient="horz" pos="164"/>
        <p:guide orient="horz" pos="572"/>
        <p:guide orient="horz" pos="981"/>
        <p:guide orient="horz" pos="663"/>
        <p:guide orient="horz" pos="1842"/>
        <p:guide orient="horz" pos="1480"/>
        <p:guide pos="2880"/>
        <p:guide pos="1565"/>
        <p:guide pos="158"/>
        <p:guide pos="4604"/>
        <p:guide pos="1156"/>
        <p:guide pos="5602"/>
        <p:guide pos="1610"/>
        <p:guide pos="5556"/>
        <p:guide pos="204"/>
        <p:guide pos="2835"/>
        <p:guide pos="2925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6" d="100"/>
          <a:sy n="76" d="100"/>
        </p:scale>
        <p:origin x="-2142" y="-108"/>
      </p:cViewPr>
      <p:guideLst>
        <p:guide orient="horz" pos="2880"/>
        <p:guide pos="2155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5D4039BE-8E34-4AA0-AD0F-1F8EACB10B72}" type="datetime1">
              <a:rPr lang="ko-KR" altLang="en-US"/>
              <a:pPr lvl="0">
                <a:defRPr/>
              </a:pPr>
              <a:t>2019-05-13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D43D5804-2725-4C51-934C-C0617C70243E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64527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5FFE03F4-7FDB-4F6E-BD09-DD9F03AD3D2A}" type="datetime1">
              <a:rPr lang="ko-KR" altLang="en-US"/>
              <a:pPr lvl="0">
                <a:defRPr/>
              </a:pPr>
              <a:t>2019-05-13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A2BDC91-C3F8-4030-9EE9-873148FD086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60697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A2BDC91-C3F8-4030-9EE9-873148FD0869}" type="slidenum">
              <a:rPr lang="ko-KR" altLang="en-US" smtClean="0"/>
              <a:pPr lvl="0">
                <a:defRPr/>
              </a:pPr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1414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A2BDC91-C3F8-4030-9EE9-873148FD0869}" type="slidenum">
              <a:rPr lang="ko-KR" altLang="en-US" smtClean="0"/>
              <a:pPr lvl="0">
                <a:defRPr/>
              </a:pPr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26176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A2BDC91-C3F8-4030-9EE9-873148FD0869}" type="slidenum">
              <a:rPr lang="ko-KR" altLang="en-US" smtClean="0"/>
              <a:pPr lvl="0">
                <a:defRPr/>
              </a:pPr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2617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alpha val="2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537320" y="260648"/>
            <a:ext cx="663508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2158A6-7AB9-4979-8D2E-88D3FF0977C1}" type="datetimeFigureOut">
              <a:rPr lang="ko-KR" altLang="en-US" smtClean="0"/>
              <a:pPr/>
              <a:t>2019-05-13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AA1877-95EC-4B1C-8520-EF30AFEA5EC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>
              <a:lumMod val="75000"/>
            </a:schemeClr>
          </a:solidFill>
          <a:latin typeface="210 콤퓨타세탁 L" pitchFamily="18" charset="-127"/>
          <a:ea typeface="210 콤퓨타세탁 L" pitchFamily="18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>
              <a:lumMod val="75000"/>
            </a:schemeClr>
          </a:solidFill>
          <a:latin typeface="210 콤퓨타세탁 L" pitchFamily="18" charset="-127"/>
          <a:ea typeface="210 콤퓨타세탁 L" pitchFamily="18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>
              <a:lumMod val="75000"/>
            </a:schemeClr>
          </a:solidFill>
          <a:latin typeface="210 콤퓨타세탁 L" pitchFamily="18" charset="-127"/>
          <a:ea typeface="210 콤퓨타세탁 L" pitchFamily="18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75000"/>
            </a:schemeClr>
          </a:solidFill>
          <a:latin typeface="210 콤퓨타세탁 L" pitchFamily="18" charset="-127"/>
          <a:ea typeface="210 콤퓨타세탁 L" pitchFamily="18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>
              <a:lumMod val="75000"/>
            </a:schemeClr>
          </a:solidFill>
          <a:latin typeface="210 콤퓨타세탁 L" pitchFamily="18" charset="-127"/>
          <a:ea typeface="210 콤퓨타세탁 L" pitchFamily="18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>
              <a:lumMod val="75000"/>
            </a:schemeClr>
          </a:solidFill>
          <a:latin typeface="210 콤퓨타세탁 L" pitchFamily="18" charset="-127"/>
          <a:ea typeface="210 콤퓨타세탁 L" pitchFamily="18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50825" y="656873"/>
            <a:ext cx="86423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5400" b="1" dirty="0">
                <a:solidFill>
                  <a:srgbClr val="FFC000"/>
                </a:solidFill>
                <a:latin typeface="210 콤퓨타세탁 L"/>
                <a:ea typeface="210 콤퓨타세탁 L"/>
                <a:cs typeface="Arial Unicode MS"/>
              </a:rPr>
              <a:t>Final </a:t>
            </a:r>
            <a:r>
              <a:rPr lang="en-US" altLang="ko-KR" sz="5400" b="1" dirty="0" smtClean="0">
                <a:solidFill>
                  <a:srgbClr val="FFC000"/>
                </a:solidFill>
                <a:latin typeface="210 콤퓨타세탁 L"/>
                <a:ea typeface="210 콤퓨타세탁 L"/>
                <a:cs typeface="Arial Unicode MS"/>
              </a:rPr>
              <a:t>Project</a:t>
            </a:r>
            <a:r>
              <a:rPr lang="ko-KR" altLang="en-US" sz="5400" b="1" dirty="0" smtClean="0">
                <a:solidFill>
                  <a:srgbClr val="FFC000"/>
                </a:solidFill>
                <a:latin typeface="210 콤퓨타세탁 L"/>
                <a:ea typeface="210 콤퓨타세탁 L"/>
                <a:cs typeface="Arial Unicode MS"/>
              </a:rPr>
              <a:t> </a:t>
            </a:r>
            <a:r>
              <a:rPr lang="en-US" altLang="ko-KR" sz="3300" b="1" spc="-200" dirty="0" err="1">
                <a:solidFill>
                  <a:schemeClr val="bg1">
                    <a:lumMod val="85000"/>
                    <a:lumOff val="15000"/>
                  </a:schemeClr>
                </a:solidFill>
                <a:latin typeface="210 콤퓨타세탁 L"/>
                <a:ea typeface="210 콤퓨타세탁 L"/>
                <a:cs typeface="Arial Unicode MS"/>
              </a:rPr>
              <a:t>IoT</a:t>
            </a:r>
            <a:r>
              <a:rPr lang="en-US" altLang="ko-KR" sz="3300" b="1" spc="-200" dirty="0">
                <a:solidFill>
                  <a:schemeClr val="bg1">
                    <a:lumMod val="85000"/>
                    <a:lumOff val="15000"/>
                  </a:schemeClr>
                </a:solidFill>
                <a:latin typeface="210 콤퓨타세탁 L"/>
                <a:ea typeface="210 콤퓨타세탁 L"/>
                <a:cs typeface="Arial Unicode MS"/>
              </a:rPr>
              <a:t> </a:t>
            </a:r>
            <a:r>
              <a:rPr lang="ko-KR" altLang="en-US" sz="3300" b="1" spc="-200" dirty="0">
                <a:solidFill>
                  <a:schemeClr val="bg1">
                    <a:lumMod val="85000"/>
                    <a:lumOff val="15000"/>
                  </a:schemeClr>
                </a:solidFill>
                <a:latin typeface="210 콤퓨타세탁 L"/>
                <a:ea typeface="210 콤퓨타세탁 L"/>
                <a:cs typeface="Arial Unicode MS"/>
              </a:rPr>
              <a:t>해킹</a:t>
            </a:r>
            <a:r>
              <a:rPr lang="en-US" altLang="ko-KR" sz="3300" b="1" spc="-200" dirty="0">
                <a:solidFill>
                  <a:schemeClr val="bg1">
                    <a:lumMod val="85000"/>
                    <a:lumOff val="15000"/>
                  </a:schemeClr>
                </a:solidFill>
                <a:latin typeface="210 콤퓨타세탁 L"/>
                <a:ea typeface="210 콤퓨타세탁 L"/>
                <a:cs typeface="Arial Unicode MS"/>
              </a:rPr>
              <a:t>/</a:t>
            </a:r>
            <a:r>
              <a:rPr lang="ko-KR" altLang="en-US" sz="3300" b="1" spc="-200" dirty="0">
                <a:solidFill>
                  <a:schemeClr val="bg1">
                    <a:lumMod val="85000"/>
                    <a:lumOff val="15000"/>
                  </a:schemeClr>
                </a:solidFill>
                <a:latin typeface="210 콤퓨타세탁 L"/>
                <a:ea typeface="210 콤퓨타세탁 L"/>
                <a:cs typeface="Arial Unicode MS"/>
              </a:rPr>
              <a:t>보안</a:t>
            </a:r>
            <a:r>
              <a:rPr lang="ko-KR" altLang="en-US" sz="3200" b="1" spc="-200" dirty="0">
                <a:solidFill>
                  <a:schemeClr val="bg1">
                    <a:lumMod val="85000"/>
                    <a:lumOff val="15000"/>
                  </a:schemeClr>
                </a:solidFill>
                <a:latin typeface="210 콤퓨타세탁 L"/>
                <a:ea typeface="210 콤퓨타세탁 L"/>
                <a:cs typeface="Arial Unicode MS"/>
              </a:rPr>
              <a:t> </a:t>
            </a:r>
            <a:r>
              <a:rPr lang="en-US" altLang="ko-KR" sz="3200" b="1" spc="-200" smtClean="0">
                <a:solidFill>
                  <a:schemeClr val="bg1">
                    <a:lumMod val="85000"/>
                    <a:lumOff val="15000"/>
                  </a:schemeClr>
                </a:solidFill>
                <a:latin typeface="210 콤퓨타세탁 L"/>
                <a:ea typeface="210 콤퓨타세탁 L"/>
                <a:cs typeface="Arial Unicode MS"/>
              </a:rPr>
              <a:t>(2</a:t>
            </a:r>
            <a:r>
              <a:rPr lang="ko-KR" altLang="en-US" sz="3200" b="1" spc="-200" smtClean="0">
                <a:solidFill>
                  <a:schemeClr val="bg1">
                    <a:lumMod val="85000"/>
                    <a:lumOff val="15000"/>
                  </a:schemeClr>
                </a:solidFill>
                <a:latin typeface="210 콤퓨타세탁 L"/>
                <a:ea typeface="210 콤퓨타세탁 L"/>
                <a:cs typeface="Arial Unicode MS"/>
              </a:rPr>
              <a:t>차 </a:t>
            </a:r>
            <a:r>
              <a:rPr lang="ko-KR" altLang="en-US" sz="3200" b="1" spc="-200" dirty="0">
                <a:solidFill>
                  <a:schemeClr val="bg1">
                    <a:lumMod val="85000"/>
                    <a:lumOff val="15000"/>
                  </a:schemeClr>
                </a:solidFill>
                <a:latin typeface="210 콤퓨타세탁 L"/>
                <a:ea typeface="210 콤퓨타세탁 L"/>
                <a:cs typeface="Arial Unicode MS"/>
              </a:rPr>
              <a:t>발표</a:t>
            </a:r>
            <a:r>
              <a:rPr lang="en-US" altLang="ko-KR" sz="3200" b="1" spc="-200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210 콤퓨타세탁 L"/>
                <a:ea typeface="210 콤퓨타세탁 L"/>
                <a:cs typeface="Arial Unicode MS"/>
              </a:rPr>
              <a:t>)</a:t>
            </a:r>
            <a:endParaRPr lang="ko-KR" altLang="en-US" sz="4400" b="1" dirty="0">
              <a:solidFill>
                <a:schemeClr val="bg1">
                  <a:lumMod val="85000"/>
                  <a:lumOff val="15000"/>
                </a:schemeClr>
              </a:solidFill>
              <a:latin typeface="210 콤퓨타세탁 L"/>
              <a:ea typeface="210 콤퓨타세탁 L"/>
              <a:cs typeface="Arial Unicode M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724128" y="5877272"/>
            <a:ext cx="3168353" cy="700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5</a:t>
            </a:r>
            <a:r>
              <a:rPr lang="ko-KR" altLang="en-US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조</a:t>
            </a:r>
            <a:r>
              <a:rPr lang="en-US" altLang="ko-KR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:</a:t>
            </a:r>
            <a:r>
              <a:rPr lang="ko-KR" altLang="en-US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김성빈</a:t>
            </a:r>
            <a:r>
              <a:rPr lang="en-US" altLang="ko-KR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(</a:t>
            </a:r>
            <a:r>
              <a:rPr lang="ko-KR" altLang="en-US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팀장</a:t>
            </a:r>
            <a:r>
              <a:rPr lang="en-US" altLang="ko-KR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),</a:t>
            </a:r>
            <a:r>
              <a:rPr lang="ko-KR" altLang="en-US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2000" b="1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구관현조명환</a:t>
            </a:r>
            <a:r>
              <a:rPr lang="en-US" altLang="ko-KR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,</a:t>
            </a:r>
            <a:r>
              <a:rPr lang="ko-KR" altLang="en-US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황대훈</a:t>
            </a:r>
            <a:r>
              <a:rPr lang="en-US" altLang="ko-KR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,</a:t>
            </a:r>
            <a:r>
              <a:rPr lang="ko-KR" altLang="en-US" sz="2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김지연</a:t>
            </a:r>
          </a:p>
        </p:txBody>
      </p:sp>
      <p:cxnSp>
        <p:nvCxnSpPr>
          <p:cNvPr id="2052" name="직선 연결선 36"/>
          <p:cNvCxnSpPr/>
          <p:nvPr/>
        </p:nvCxnSpPr>
        <p:spPr>
          <a:xfrm>
            <a:off x="251520" y="1700808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4" name="그림 205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835150" y="2060847"/>
            <a:ext cx="5473700" cy="3600178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251520" y="90872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제목 1"/>
          <p:cNvSpPr txBox="1">
            <a:spLocks/>
          </p:cNvSpPr>
          <p:nvPr/>
        </p:nvSpPr>
        <p:spPr>
          <a:xfrm>
            <a:off x="251520" y="260649"/>
            <a:ext cx="864096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</a:schemeClr>
                </a:solidFill>
                <a:latin typeface="210 콤퓨타세탁 L" pitchFamily="18" charset="-127"/>
                <a:ea typeface="210 콤퓨타세탁 L" pitchFamily="18" charset="-127"/>
                <a:cs typeface="+mj-cs"/>
              </a:defRPr>
            </a:lvl1pPr>
          </a:lstStyle>
          <a:p>
            <a:pPr algn="l">
              <a:defRPr/>
            </a:pP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7.</a:t>
            </a:r>
            <a:r>
              <a:rPr lang="ko-KR" altLang="en-US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진행 계획</a:t>
            </a:r>
            <a:endParaRPr lang="en-US" altLang="ko-KR" sz="2600" b="1" dirty="0">
              <a:solidFill>
                <a:schemeClr val="bg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51520" y="1052736"/>
            <a:ext cx="8640960" cy="50460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 smtClean="0"/>
              <a:t>Progress Plan </a:t>
            </a:r>
            <a:endParaRPr lang="en-US" altLang="ko-KR" dirty="0"/>
          </a:p>
        </p:txBody>
      </p:sp>
      <p:sp>
        <p:nvSpPr>
          <p:cNvPr id="11" name="TextBox 10"/>
          <p:cNvSpPr txBox="1"/>
          <p:nvPr/>
        </p:nvSpPr>
        <p:spPr>
          <a:xfrm>
            <a:off x="251520" y="1851696"/>
            <a:ext cx="8640960" cy="4801314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en-US" altLang="ko-KR" sz="2400" b="1" dirty="0" err="1" smtClean="0">
                <a:solidFill>
                  <a:schemeClr val="bg1"/>
                </a:solidFill>
                <a:latin typeface="+mj-ea"/>
                <a:ea typeface="+mj-ea"/>
              </a:rPr>
              <a:t>CentOS</a:t>
            </a: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 Web Server – MySQL 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연동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971550" lvl="1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r>
              <a:rPr lang="ko-KR" altLang="en-US" b="1" dirty="0" err="1" smtClean="0">
                <a:solidFill>
                  <a:schemeClr val="bg1"/>
                </a:solidFill>
                <a:latin typeface="+mj-ea"/>
                <a:ea typeface="+mj-ea"/>
              </a:rPr>
              <a:t>메인페이지</a:t>
            </a:r>
            <a:r>
              <a:rPr lang="ko-KR" altLang="en-US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b="1" dirty="0" smtClean="0">
                <a:solidFill>
                  <a:schemeClr val="bg1"/>
                </a:solidFill>
                <a:latin typeface="+mj-ea"/>
                <a:ea typeface="+mj-ea"/>
              </a:rPr>
              <a:t>및 회원가입 페이지 구현</a:t>
            </a:r>
            <a:endParaRPr lang="en-US" altLang="ko-KR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971550" lvl="1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r>
              <a:rPr lang="en-US" altLang="ko-KR" b="1" dirty="0" smtClean="0">
                <a:solidFill>
                  <a:schemeClr val="bg1"/>
                </a:solidFill>
                <a:latin typeface="+mj-ea"/>
                <a:ea typeface="+mj-ea"/>
              </a:rPr>
              <a:t>Session</a:t>
            </a:r>
            <a:r>
              <a:rPr lang="ko-KR" altLang="en-US" b="1" dirty="0" smtClean="0">
                <a:solidFill>
                  <a:schemeClr val="bg1"/>
                </a:solidFill>
                <a:latin typeface="+mj-ea"/>
                <a:ea typeface="+mj-ea"/>
              </a:rPr>
              <a:t>을 활용한 로그인 상태확인</a:t>
            </a:r>
            <a:endParaRPr lang="en-US" altLang="ko-KR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971550" lvl="1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endParaRPr lang="en-US" altLang="ko-KR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Smart Car</a:t>
            </a:r>
          </a:p>
          <a:p>
            <a:pPr marL="971550" lvl="2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r>
              <a:rPr lang="en-US" altLang="ko-KR" b="1" dirty="0" err="1">
                <a:solidFill>
                  <a:schemeClr val="bg1"/>
                </a:solidFill>
                <a:latin typeface="+mj-ea"/>
              </a:rPr>
              <a:t>WebSocket</a:t>
            </a:r>
            <a:r>
              <a:rPr lang="en-US" altLang="ko-KR" b="1" dirty="0">
                <a:solidFill>
                  <a:schemeClr val="bg1"/>
                </a:solidFill>
                <a:latin typeface="+mj-ea"/>
              </a:rPr>
              <a:t> </a:t>
            </a:r>
            <a:r>
              <a:rPr lang="ko-KR" altLang="en-US" b="1" dirty="0">
                <a:solidFill>
                  <a:schemeClr val="bg1"/>
                </a:solidFill>
                <a:latin typeface="+mj-ea"/>
              </a:rPr>
              <a:t>소스 연동 및 확인</a:t>
            </a:r>
            <a:endParaRPr lang="en-US" altLang="ko-KR" b="1" dirty="0">
              <a:solidFill>
                <a:schemeClr val="bg1"/>
              </a:solidFill>
              <a:latin typeface="+mj-ea"/>
            </a:endParaRPr>
          </a:p>
          <a:p>
            <a:pPr marL="971550" lvl="2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r>
              <a:rPr lang="en-US" altLang="ko-KR" b="1" dirty="0">
                <a:solidFill>
                  <a:schemeClr val="bg1"/>
                </a:solidFill>
                <a:latin typeface="+mj-ea"/>
              </a:rPr>
              <a:t>Python</a:t>
            </a:r>
            <a:r>
              <a:rPr lang="ko-KR" altLang="en-US" b="1" dirty="0">
                <a:solidFill>
                  <a:schemeClr val="bg1"/>
                </a:solidFill>
                <a:latin typeface="+mj-ea"/>
              </a:rPr>
              <a:t>으로 </a:t>
            </a:r>
            <a:r>
              <a:rPr lang="en-US" altLang="ko-KR" b="1" dirty="0" err="1">
                <a:solidFill>
                  <a:schemeClr val="bg1"/>
                </a:solidFill>
                <a:latin typeface="+mj-ea"/>
              </a:rPr>
              <a:t>SmartCar</a:t>
            </a:r>
            <a:r>
              <a:rPr lang="en-US" altLang="ko-KR" b="1" dirty="0">
                <a:solidFill>
                  <a:schemeClr val="bg1"/>
                </a:solidFill>
                <a:latin typeface="+mj-ea"/>
              </a:rPr>
              <a:t> </a:t>
            </a:r>
            <a:r>
              <a:rPr lang="ko-KR" altLang="en-US" b="1" dirty="0">
                <a:solidFill>
                  <a:schemeClr val="bg1"/>
                </a:solidFill>
                <a:latin typeface="+mj-ea"/>
              </a:rPr>
              <a:t>제어 </a:t>
            </a:r>
            <a:r>
              <a:rPr lang="ko-KR" altLang="en-US" b="1" dirty="0" smtClean="0">
                <a:solidFill>
                  <a:schemeClr val="bg1"/>
                </a:solidFill>
                <a:latin typeface="+mj-ea"/>
              </a:rPr>
              <a:t>구현</a:t>
            </a:r>
            <a:endParaRPr lang="en-US" altLang="ko-KR" b="1" dirty="0" smtClean="0">
              <a:solidFill>
                <a:schemeClr val="bg1"/>
              </a:solidFill>
              <a:latin typeface="+mj-ea"/>
            </a:endParaRPr>
          </a:p>
          <a:p>
            <a:pPr marL="971550" lvl="2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해킹 </a:t>
            </a: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/ 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보안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971550" lvl="2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r>
              <a:rPr lang="ko-KR" altLang="en-US" b="1" dirty="0" smtClean="0">
                <a:solidFill>
                  <a:schemeClr val="bg1"/>
                </a:solidFill>
                <a:latin typeface="+mj-ea"/>
              </a:rPr>
              <a:t>취약점 분석 및 보안요소 정리</a:t>
            </a:r>
            <a:endParaRPr lang="en-US" altLang="ko-KR" b="1" dirty="0">
              <a:solidFill>
                <a:schemeClr val="bg1"/>
              </a:solidFill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254255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743908" y="2782669"/>
            <a:ext cx="16561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600" b="1" dirty="0" smtClean="0">
                <a:solidFill>
                  <a:schemeClr val="bg1"/>
                </a:solidFill>
              </a:rPr>
              <a:t>Q&amp;A</a:t>
            </a:r>
            <a:endParaRPr lang="en-US" altLang="ko-KR" sz="3600" b="1" dirty="0">
              <a:solidFill>
                <a:schemeClr val="bg1"/>
              </a:solidFill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251520" y="342900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743908" y="2782669"/>
            <a:ext cx="1656184" cy="6349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600" b="1" dirty="0">
                <a:solidFill>
                  <a:schemeClr val="bg1"/>
                </a:solidFill>
              </a:rPr>
              <a:t>END</a:t>
            </a:r>
          </a:p>
        </p:txBody>
      </p:sp>
      <p:cxnSp>
        <p:nvCxnSpPr>
          <p:cNvPr id="22" name="직선 연결선 21"/>
          <p:cNvCxnSpPr/>
          <p:nvPr/>
        </p:nvCxnSpPr>
        <p:spPr>
          <a:xfrm>
            <a:off x="251519" y="342900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오각형 13"/>
          <p:cNvSpPr/>
          <p:nvPr/>
        </p:nvSpPr>
        <p:spPr>
          <a:xfrm rot="5400000">
            <a:off x="203985" y="452199"/>
            <a:ext cx="1310633" cy="927533"/>
          </a:xfrm>
          <a:prstGeom prst="homePlate">
            <a:avLst>
              <a:gd name="adj" fmla="val 50000"/>
            </a:avLst>
          </a:prstGeom>
          <a:solidFill>
            <a:srgbClr val="E2A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1779" y="260648"/>
            <a:ext cx="3249303" cy="1143000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ko-KR" altLang="en-US" sz="4800" b="1" dirty="0">
                <a:solidFill>
                  <a:schemeClr val="dk1"/>
                </a:solidFill>
                <a:latin typeface="+mj-lt"/>
              </a:rPr>
              <a:t>목</a:t>
            </a:r>
            <a:r>
              <a:rPr lang="ko-KR" altLang="en-US" sz="48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+mj-lt"/>
              </a:rPr>
              <a:t>차</a:t>
            </a:r>
            <a:endParaRPr lang="en-US" altLang="ko-KR" sz="4800" b="1" dirty="0">
              <a:solidFill>
                <a:schemeClr val="bg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1520" y="1844825"/>
            <a:ext cx="8640960" cy="4524315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개요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프로젝트 목표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시스</a:t>
            </a:r>
            <a:r>
              <a:rPr lang="ko-KR" altLang="en-US" sz="2400" b="1" dirty="0">
                <a:solidFill>
                  <a:schemeClr val="bg1"/>
                </a:solidFill>
                <a:latin typeface="+mj-ea"/>
                <a:ea typeface="+mj-ea"/>
              </a:rPr>
              <a:t>템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 구조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개발 환경</a:t>
            </a:r>
            <a:endParaRPr lang="ko-KR" altLang="en-US" sz="24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개발 일정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진행 사항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진행 계획</a:t>
            </a: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Q&amp;A</a:t>
            </a:r>
            <a:endParaRPr lang="en-US" altLang="ko-KR" sz="24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15" name="직선 연결선 36"/>
          <p:cNvCxnSpPr/>
          <p:nvPr/>
        </p:nvCxnSpPr>
        <p:spPr>
          <a:xfrm>
            <a:off x="251520" y="1700808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Box 55"/>
          <p:cNvSpPr txBox="1"/>
          <p:nvPr/>
        </p:nvSpPr>
        <p:spPr>
          <a:xfrm>
            <a:off x="395535" y="2204864"/>
            <a:ext cx="3408521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latinLnBrk="0">
              <a:buFont typeface="Wingdings"/>
              <a:buNone/>
              <a:defRPr/>
            </a:pPr>
            <a:r>
              <a:rPr lang="ko-KR" altLang="en-US" sz="1600" b="1" dirty="0">
                <a:solidFill>
                  <a:schemeClr val="bg1"/>
                </a:solidFill>
              </a:rPr>
              <a:t> 수십억 개의 상호 연결된 사물인터넷</a:t>
            </a:r>
            <a:r>
              <a:rPr lang="en-US" altLang="ko-KR" sz="1600" b="1" dirty="0">
                <a:solidFill>
                  <a:schemeClr val="bg1"/>
                </a:solidFill>
              </a:rPr>
              <a:t>(</a:t>
            </a:r>
            <a:r>
              <a:rPr lang="en-US" altLang="ko-KR" sz="1600" b="1" dirty="0" err="1">
                <a:solidFill>
                  <a:schemeClr val="bg1"/>
                </a:solidFill>
              </a:rPr>
              <a:t>IoT</a:t>
            </a:r>
            <a:r>
              <a:rPr lang="en-US" altLang="ko-KR" sz="1600" b="1" dirty="0">
                <a:solidFill>
                  <a:schemeClr val="bg1"/>
                </a:solidFill>
              </a:rPr>
              <a:t>)</a:t>
            </a:r>
            <a:r>
              <a:rPr lang="ko-KR" altLang="en-US" sz="1600" b="1" dirty="0">
                <a:solidFill>
                  <a:schemeClr val="bg1"/>
                </a:solidFill>
              </a:rPr>
              <a:t>은 차세대 인터넷으로 간주 되고 있다</a:t>
            </a:r>
            <a:r>
              <a:rPr lang="en-US" altLang="ko-KR" sz="1600" b="1" dirty="0">
                <a:solidFill>
                  <a:schemeClr val="bg1"/>
                </a:solidFill>
              </a:rPr>
              <a:t>.</a:t>
            </a:r>
          </a:p>
          <a:p>
            <a:pPr marL="0" indent="0" latinLnBrk="0">
              <a:buFont typeface="Wingdings"/>
              <a:buNone/>
              <a:defRPr/>
            </a:pPr>
            <a:r>
              <a:rPr lang="en-US" altLang="ko-KR" sz="1600" b="1" dirty="0" err="1">
                <a:solidFill>
                  <a:schemeClr val="bg1"/>
                </a:solidFill>
              </a:rPr>
              <a:t>IoT</a:t>
            </a:r>
            <a:r>
              <a:rPr lang="ko-KR" altLang="en-US" sz="1600" b="1" dirty="0">
                <a:solidFill>
                  <a:schemeClr val="bg1"/>
                </a:solidFill>
              </a:rPr>
              <a:t>에서 가장 큰 장애물 중 하나는 </a:t>
            </a:r>
            <a:r>
              <a:rPr lang="ko-KR" altLang="en-US" sz="1600" b="1" u="sng" dirty="0">
                <a:solidFill>
                  <a:srgbClr val="FF0000"/>
                </a:solidFill>
              </a:rPr>
              <a:t>인프라 보안 감지</a:t>
            </a:r>
            <a:r>
              <a:rPr lang="en-US" altLang="ko-KR" sz="1600" b="1" u="sng" dirty="0">
                <a:solidFill>
                  <a:srgbClr val="FF0000"/>
                </a:solidFill>
              </a:rPr>
              <a:t>,</a:t>
            </a:r>
            <a:r>
              <a:rPr lang="ko-KR" altLang="en-US" sz="1600" b="1" u="sng" dirty="0">
                <a:solidFill>
                  <a:srgbClr val="FF0000"/>
                </a:solidFill>
              </a:rPr>
              <a:t> 통신 네트워크 보안</a:t>
            </a:r>
            <a:r>
              <a:rPr lang="en-US" altLang="ko-KR" sz="1600" b="1" u="sng" dirty="0">
                <a:solidFill>
                  <a:srgbClr val="FF0000"/>
                </a:solidFill>
              </a:rPr>
              <a:t>,</a:t>
            </a:r>
            <a:r>
              <a:rPr lang="ko-KR" altLang="en-US" sz="1600" b="1" u="sng" dirty="0">
                <a:solidFill>
                  <a:srgbClr val="FF0000"/>
                </a:solidFill>
              </a:rPr>
              <a:t> 애플리케이션 보안 및 일반적인 시스템 보안 </a:t>
            </a:r>
            <a:r>
              <a:rPr lang="ko-KR" altLang="en-US" sz="1600" b="1" dirty="0">
                <a:solidFill>
                  <a:schemeClr val="bg1"/>
                </a:solidFill>
              </a:rPr>
              <a:t>을 비롯한 보안이다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.</a:t>
            </a:r>
            <a:endParaRPr lang="en-US" altLang="ko-KR" sz="1600" b="1" dirty="0">
              <a:solidFill>
                <a:schemeClr val="bg1"/>
              </a:solidFill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395536" y="1700808"/>
            <a:ext cx="3960440" cy="936104"/>
            <a:chOff x="395536" y="1700808"/>
            <a:chExt cx="3960440" cy="936104"/>
          </a:xfrm>
        </p:grpSpPr>
        <p:grpSp>
          <p:nvGrpSpPr>
            <p:cNvPr id="55" name="그룹 54"/>
            <p:cNvGrpSpPr/>
            <p:nvPr/>
          </p:nvGrpSpPr>
          <p:grpSpPr>
            <a:xfrm flipH="1">
              <a:off x="395536" y="2060848"/>
              <a:ext cx="3960440" cy="576064"/>
              <a:chOff x="-3772544" y="1637184"/>
              <a:chExt cx="2079848" cy="736838"/>
            </a:xfrm>
          </p:grpSpPr>
          <p:cxnSp>
            <p:nvCxnSpPr>
              <p:cNvPr id="52" name="직선 연결선 51"/>
              <p:cNvCxnSpPr/>
              <p:nvPr/>
            </p:nvCxnSpPr>
            <p:spPr>
              <a:xfrm flipV="1">
                <a:off x="-3772544" y="1637185"/>
                <a:ext cx="504056" cy="73683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/>
              <p:cNvCxnSpPr/>
              <p:nvPr/>
            </p:nvCxnSpPr>
            <p:spPr>
              <a:xfrm flipV="1">
                <a:off x="-3268488" y="1637184"/>
                <a:ext cx="1575792" cy="1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TextBox 56"/>
            <p:cNvSpPr txBox="1"/>
            <p:nvPr/>
          </p:nvSpPr>
          <p:spPr>
            <a:xfrm>
              <a:off x="395536" y="1700808"/>
              <a:ext cx="1439614" cy="3662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rgbClr val="C00000"/>
                  </a:solidFill>
                </a:rPr>
                <a:t>Why?</a:t>
              </a:r>
            </a:p>
          </p:txBody>
        </p:sp>
      </p:grpSp>
      <p:sp>
        <p:nvSpPr>
          <p:cNvPr id="35" name="제목 1"/>
          <p:cNvSpPr>
            <a:spLocks noGrp="1"/>
          </p:cNvSpPr>
          <p:nvPr>
            <p:ph type="title"/>
          </p:nvPr>
        </p:nvSpPr>
        <p:spPr>
          <a:xfrm>
            <a:off x="251520" y="260649"/>
            <a:ext cx="8640960" cy="648072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26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1.</a:t>
            </a:r>
            <a:r>
              <a:rPr lang="ko-KR" altLang="en-US" sz="26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개요</a:t>
            </a:r>
            <a:r>
              <a:rPr lang="en-US" altLang="ko-KR" sz="2600" b="1" dirty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</a:t>
            </a:r>
          </a:p>
        </p:txBody>
      </p:sp>
      <p:cxnSp>
        <p:nvCxnSpPr>
          <p:cNvPr id="40" name="직선 연결선 39"/>
          <p:cNvCxnSpPr/>
          <p:nvPr/>
        </p:nvCxnSpPr>
        <p:spPr>
          <a:xfrm>
            <a:off x="251520" y="90872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251520" y="1052736"/>
            <a:ext cx="8640960" cy="50460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 smtClean="0"/>
              <a:t>Outline</a:t>
            </a:r>
            <a:endParaRPr lang="en-US" altLang="ko-KR" dirty="0"/>
          </a:p>
        </p:txBody>
      </p:sp>
      <p:pic>
        <p:nvPicPr>
          <p:cNvPr id="63" name="그림 6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264223" y="2349500"/>
            <a:ext cx="4546401" cy="4238327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제목 1"/>
          <p:cNvSpPr>
            <a:spLocks noGrp="1"/>
          </p:cNvSpPr>
          <p:nvPr>
            <p:ph type="title"/>
          </p:nvPr>
        </p:nvSpPr>
        <p:spPr>
          <a:xfrm>
            <a:off x="251520" y="260649"/>
            <a:ext cx="8640960" cy="648072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2.</a:t>
            </a:r>
            <a:r>
              <a:rPr lang="ko-KR" altLang="en-US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프로젝트 목표</a:t>
            </a: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</a:t>
            </a:r>
            <a:endParaRPr lang="en-US" altLang="ko-KR" sz="2600" b="1" dirty="0">
              <a:solidFill>
                <a:schemeClr val="bg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40" name="직선 연결선 39"/>
          <p:cNvCxnSpPr/>
          <p:nvPr/>
        </p:nvCxnSpPr>
        <p:spPr>
          <a:xfrm>
            <a:off x="251520" y="90872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251520" y="1052736"/>
            <a:ext cx="8640960" cy="50460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 smtClean="0"/>
              <a:t>Project Goals</a:t>
            </a:r>
            <a:endParaRPr lang="en-US" altLang="ko-KR" dirty="0"/>
          </a:p>
        </p:txBody>
      </p:sp>
      <p:sp>
        <p:nvSpPr>
          <p:cNvPr id="18" name="TextBox 17"/>
          <p:cNvSpPr txBox="1"/>
          <p:nvPr/>
        </p:nvSpPr>
        <p:spPr>
          <a:xfrm>
            <a:off x="251520" y="1844825"/>
            <a:ext cx="8640960" cy="3970318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카메라를 활용한 </a:t>
            </a:r>
            <a:r>
              <a:rPr lang="ko-KR" altLang="en-US" sz="2400" b="1" dirty="0" err="1" smtClean="0">
                <a:solidFill>
                  <a:schemeClr val="bg1"/>
                </a:solidFill>
                <a:latin typeface="+mj-ea"/>
                <a:ea typeface="+mj-ea"/>
              </a:rPr>
              <a:t>웹앱으로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sz="2400" b="1" dirty="0" err="1" smtClean="0">
                <a:solidFill>
                  <a:schemeClr val="bg1"/>
                </a:solidFill>
                <a:latin typeface="+mj-ea"/>
                <a:ea typeface="+mj-ea"/>
              </a:rPr>
              <a:t>스마트카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 제어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OWASP Top10 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취약점</a:t>
            </a: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분석 및 대응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algn="just">
              <a:lnSpc>
                <a:spcPct val="150000"/>
              </a:lnSpc>
              <a:defRPr/>
            </a:pP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추가 계획</a:t>
            </a:r>
            <a:endParaRPr lang="en-US" altLang="ko-KR" sz="2400" b="1" dirty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자율주행 </a:t>
            </a: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Smart Car(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카메라</a:t>
            </a: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, 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초음파 센서 사용</a:t>
            </a: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)</a:t>
            </a: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ko-KR" altLang="en-US" sz="2400" b="1" dirty="0" err="1" smtClean="0">
                <a:solidFill>
                  <a:schemeClr val="bg1"/>
                </a:solidFill>
                <a:latin typeface="+mj-ea"/>
                <a:ea typeface="+mj-ea"/>
              </a:rPr>
              <a:t>앱을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 통한 </a:t>
            </a:r>
            <a:r>
              <a:rPr lang="ko-KR" altLang="en-US" sz="2400" b="1" dirty="0" err="1" smtClean="0">
                <a:solidFill>
                  <a:schemeClr val="bg1"/>
                </a:solidFill>
                <a:latin typeface="+mj-ea"/>
                <a:ea typeface="+mj-ea"/>
              </a:rPr>
              <a:t>스마트카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 제어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318706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251520" y="1052736"/>
            <a:ext cx="8640960" cy="50460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 smtClean="0"/>
              <a:t>System Structure(Total)</a:t>
            </a:r>
            <a:endParaRPr lang="en-US" altLang="ko-KR" dirty="0"/>
          </a:p>
        </p:txBody>
      </p:sp>
      <p:cxnSp>
        <p:nvCxnSpPr>
          <p:cNvPr id="40" name="직선 연결선 39"/>
          <p:cNvCxnSpPr/>
          <p:nvPr/>
        </p:nvCxnSpPr>
        <p:spPr>
          <a:xfrm>
            <a:off x="251520" y="90872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그림 6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963877" y="2924944"/>
            <a:ext cx="1624347" cy="1213304"/>
          </a:xfrm>
          <a:prstGeom prst="rect">
            <a:avLst/>
          </a:prstGeom>
        </p:spPr>
      </p:pic>
      <p:sp>
        <p:nvSpPr>
          <p:cNvPr id="65" name="TextBox 56"/>
          <p:cNvSpPr txBox="1"/>
          <p:nvPr/>
        </p:nvSpPr>
        <p:spPr>
          <a:xfrm>
            <a:off x="5148064" y="3937253"/>
            <a:ext cx="1513299" cy="643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dirty="0">
                <a:solidFill>
                  <a:srgbClr val="C00000"/>
                </a:solidFill>
              </a:rPr>
              <a:t>Web Server</a:t>
            </a:r>
            <a:br>
              <a:rPr lang="en-US" altLang="ko-KR" b="1" dirty="0">
                <a:solidFill>
                  <a:srgbClr val="C00000"/>
                </a:solidFill>
              </a:rPr>
            </a:br>
            <a:r>
              <a:rPr lang="en-US" altLang="ko-KR" b="1" dirty="0">
                <a:solidFill>
                  <a:srgbClr val="C00000"/>
                </a:solidFill>
              </a:rPr>
              <a:t>(</a:t>
            </a:r>
            <a:r>
              <a:rPr lang="en-US" altLang="ko-KR" b="1" dirty="0" err="1">
                <a:solidFill>
                  <a:srgbClr val="C00000"/>
                </a:solidFill>
              </a:rPr>
              <a:t>CentOS</a:t>
            </a:r>
            <a:r>
              <a:rPr lang="en-US" altLang="ko-KR" b="1" dirty="0">
                <a:solidFill>
                  <a:srgbClr val="C00000"/>
                </a:solidFill>
              </a:rPr>
              <a:t>)</a:t>
            </a:r>
          </a:p>
        </p:txBody>
      </p:sp>
      <p:sp>
        <p:nvSpPr>
          <p:cNvPr id="67" name="TextBox 56"/>
          <p:cNvSpPr txBox="1"/>
          <p:nvPr/>
        </p:nvSpPr>
        <p:spPr>
          <a:xfrm>
            <a:off x="347879" y="4149080"/>
            <a:ext cx="1391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dirty="0">
                <a:solidFill>
                  <a:srgbClr val="C00000"/>
                </a:solidFill>
              </a:rPr>
              <a:t>Smart Car</a:t>
            </a:r>
          </a:p>
        </p:txBody>
      </p:sp>
      <p:pic>
        <p:nvPicPr>
          <p:cNvPr id="68" name="그림 6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42596" y="2883524"/>
            <a:ext cx="1440160" cy="1296143"/>
          </a:xfrm>
          <a:prstGeom prst="rect">
            <a:avLst/>
          </a:prstGeom>
        </p:spPr>
      </p:pic>
      <p:pic>
        <p:nvPicPr>
          <p:cNvPr id="69" name="그림 68"/>
          <p:cNvPicPr preferRelativeResize="0"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384526" y="2883524"/>
            <a:ext cx="1457997" cy="1296000"/>
          </a:xfrm>
          <a:prstGeom prst="rect">
            <a:avLst/>
          </a:prstGeom>
        </p:spPr>
      </p:pic>
      <p:pic>
        <p:nvPicPr>
          <p:cNvPr id="71" name="그림 70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2454904" y="4960919"/>
            <a:ext cx="1424749" cy="936117"/>
          </a:xfrm>
          <a:prstGeom prst="rect">
            <a:avLst/>
          </a:prstGeom>
        </p:spPr>
      </p:pic>
      <p:sp>
        <p:nvSpPr>
          <p:cNvPr id="72" name="TextBox 56"/>
          <p:cNvSpPr txBox="1"/>
          <p:nvPr/>
        </p:nvSpPr>
        <p:spPr>
          <a:xfrm>
            <a:off x="2410629" y="5945857"/>
            <a:ext cx="1513299" cy="643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dirty="0">
                <a:solidFill>
                  <a:srgbClr val="C00000"/>
                </a:solidFill>
              </a:rPr>
              <a:t>Hacker</a:t>
            </a:r>
            <a:br>
              <a:rPr lang="en-US" altLang="ko-KR" b="1" dirty="0">
                <a:solidFill>
                  <a:srgbClr val="C00000"/>
                </a:solidFill>
              </a:rPr>
            </a:br>
            <a:r>
              <a:rPr lang="en-US" altLang="ko-KR" b="1" dirty="0">
                <a:solidFill>
                  <a:srgbClr val="C00000"/>
                </a:solidFill>
              </a:rPr>
              <a:t>(Kali)</a:t>
            </a:r>
          </a:p>
        </p:txBody>
      </p:sp>
      <p:cxnSp>
        <p:nvCxnSpPr>
          <p:cNvPr id="74" name="직선 화살표 연결선 73"/>
          <p:cNvCxnSpPr>
            <a:endCxn id="68" idx="3"/>
          </p:cNvCxnSpPr>
          <p:nvPr/>
        </p:nvCxnSpPr>
        <p:spPr>
          <a:xfrm flipH="1">
            <a:off x="1782756" y="3531596"/>
            <a:ext cx="3582464" cy="0"/>
          </a:xfrm>
          <a:prstGeom prst="straightConnector1">
            <a:avLst/>
          </a:prstGeom>
          <a:ln>
            <a:solidFill>
              <a:schemeClr val="dk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화살표 연결선 77"/>
          <p:cNvCxnSpPr>
            <a:stCxn id="71" idx="0"/>
          </p:cNvCxnSpPr>
          <p:nvPr/>
        </p:nvCxnSpPr>
        <p:spPr>
          <a:xfrm flipH="1" flipV="1">
            <a:off x="3161573" y="3573016"/>
            <a:ext cx="5706" cy="138790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화살표 연결선 78"/>
          <p:cNvCxnSpPr>
            <a:stCxn id="71" idx="0"/>
          </p:cNvCxnSpPr>
          <p:nvPr/>
        </p:nvCxnSpPr>
        <p:spPr>
          <a:xfrm flipV="1">
            <a:off x="3167279" y="3789041"/>
            <a:ext cx="2197941" cy="117187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56"/>
          <p:cNvSpPr txBox="1"/>
          <p:nvPr/>
        </p:nvSpPr>
        <p:spPr>
          <a:xfrm rot="19911771">
            <a:off x="3734021" y="4332935"/>
            <a:ext cx="1513300" cy="489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300" b="1" dirty="0">
                <a:solidFill>
                  <a:srgbClr val="FF0000"/>
                </a:solidFill>
              </a:rPr>
              <a:t>취약점 공격</a:t>
            </a:r>
          </a:p>
          <a:p>
            <a:pPr algn="ctr">
              <a:defRPr/>
            </a:pPr>
            <a:r>
              <a:rPr lang="en-US" altLang="ko-KR" sz="1300" b="1" dirty="0">
                <a:solidFill>
                  <a:srgbClr val="FF0000"/>
                </a:solidFill>
              </a:rPr>
              <a:t>(</a:t>
            </a:r>
            <a:r>
              <a:rPr lang="ko-KR" altLang="en-US" sz="1300" b="1" dirty="0">
                <a:solidFill>
                  <a:srgbClr val="FF0000"/>
                </a:solidFill>
              </a:rPr>
              <a:t>권한 탈취</a:t>
            </a:r>
            <a:r>
              <a:rPr lang="en-US" altLang="ko-KR" sz="1300" b="1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81" name="TextBox 56"/>
          <p:cNvSpPr txBox="1"/>
          <p:nvPr/>
        </p:nvSpPr>
        <p:spPr>
          <a:xfrm>
            <a:off x="1906572" y="4077072"/>
            <a:ext cx="1513300" cy="4889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300" b="1" dirty="0">
                <a:solidFill>
                  <a:srgbClr val="FF0000"/>
                </a:solidFill>
              </a:rPr>
              <a:t>비인가 접근 </a:t>
            </a:r>
          </a:p>
          <a:p>
            <a:pPr algn="ctr">
              <a:defRPr/>
            </a:pPr>
            <a:r>
              <a:rPr lang="ko-KR" altLang="en-US" sz="1300" b="1" dirty="0">
                <a:solidFill>
                  <a:srgbClr val="FF0000"/>
                </a:solidFill>
              </a:rPr>
              <a:t>제어</a:t>
            </a:r>
          </a:p>
        </p:txBody>
      </p:sp>
      <p:sp>
        <p:nvSpPr>
          <p:cNvPr id="82" name="TextBox 56"/>
          <p:cNvSpPr txBox="1"/>
          <p:nvPr/>
        </p:nvSpPr>
        <p:spPr>
          <a:xfrm>
            <a:off x="2338620" y="3212976"/>
            <a:ext cx="151330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dirty="0">
                <a:solidFill>
                  <a:srgbClr val="FF0000"/>
                </a:solidFill>
              </a:rPr>
              <a:t>Web </a:t>
            </a:r>
            <a:r>
              <a:rPr lang="en-US" altLang="ko-KR" sz="1300" b="1" dirty="0" smtClean="0">
                <a:solidFill>
                  <a:srgbClr val="FF0000"/>
                </a:solidFill>
              </a:rPr>
              <a:t>Socket </a:t>
            </a:r>
            <a:r>
              <a:rPr lang="ko-KR" altLang="en-US" sz="1300" b="1" dirty="0" smtClean="0">
                <a:solidFill>
                  <a:srgbClr val="FF0000"/>
                </a:solidFill>
              </a:rPr>
              <a:t>통신</a:t>
            </a:r>
            <a:endParaRPr lang="en-US" altLang="ko-KR" sz="1300" b="1" dirty="0">
              <a:solidFill>
                <a:srgbClr val="FF0000"/>
              </a:solidFill>
            </a:endParaRPr>
          </a:p>
        </p:txBody>
      </p:sp>
      <p:cxnSp>
        <p:nvCxnSpPr>
          <p:cNvPr id="83" name="직선 화살표 연결선 82"/>
          <p:cNvCxnSpPr/>
          <p:nvPr/>
        </p:nvCxnSpPr>
        <p:spPr>
          <a:xfrm flipH="1" flipV="1">
            <a:off x="6466030" y="3438726"/>
            <a:ext cx="1202314" cy="1"/>
          </a:xfrm>
          <a:prstGeom prst="straightConnector1">
            <a:avLst/>
          </a:prstGeom>
          <a:ln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56"/>
          <p:cNvSpPr txBox="1"/>
          <p:nvPr/>
        </p:nvSpPr>
        <p:spPr>
          <a:xfrm>
            <a:off x="6371068" y="3140155"/>
            <a:ext cx="1513300" cy="288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dirty="0">
                <a:solidFill>
                  <a:srgbClr val="FF0000"/>
                </a:solidFill>
              </a:rPr>
              <a:t>Web App</a:t>
            </a:r>
          </a:p>
        </p:txBody>
      </p:sp>
      <p:sp>
        <p:nvSpPr>
          <p:cNvPr id="22" name="제목 1"/>
          <p:cNvSpPr txBox="1">
            <a:spLocks/>
          </p:cNvSpPr>
          <p:nvPr/>
        </p:nvSpPr>
        <p:spPr>
          <a:xfrm>
            <a:off x="251520" y="260649"/>
            <a:ext cx="864096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</a:schemeClr>
                </a:solidFill>
                <a:latin typeface="210 콤퓨타세탁 L" pitchFamily="18" charset="-127"/>
                <a:ea typeface="210 콤퓨타세탁 L" pitchFamily="18" charset="-127"/>
                <a:cs typeface="+mj-cs"/>
              </a:defRPr>
            </a:lvl1pPr>
          </a:lstStyle>
          <a:p>
            <a:pPr algn="l">
              <a:defRPr/>
            </a:pP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3.</a:t>
            </a:r>
            <a:r>
              <a:rPr lang="ko-KR" altLang="en-US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시스템 구조</a:t>
            </a: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(Total)</a:t>
            </a:r>
            <a:endParaRPr lang="en-US" altLang="ko-KR" sz="2600" b="1" dirty="0">
              <a:solidFill>
                <a:schemeClr val="bg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4" name="TextBox 56"/>
          <p:cNvSpPr txBox="1"/>
          <p:nvPr/>
        </p:nvSpPr>
        <p:spPr>
          <a:xfrm>
            <a:off x="7386219" y="4221088"/>
            <a:ext cx="1391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b="1" dirty="0" smtClean="0">
                <a:solidFill>
                  <a:srgbClr val="C00000"/>
                </a:solidFill>
              </a:rPr>
              <a:t>Mobile</a:t>
            </a:r>
            <a:endParaRPr lang="en-US" altLang="ko-KR" b="1" dirty="0">
              <a:solidFill>
                <a:srgbClr val="C00000"/>
              </a:solidFill>
            </a:endParaRPr>
          </a:p>
        </p:txBody>
      </p:sp>
      <p:sp>
        <p:nvSpPr>
          <p:cNvPr id="21" name="TextBox 56"/>
          <p:cNvSpPr txBox="1"/>
          <p:nvPr/>
        </p:nvSpPr>
        <p:spPr>
          <a:xfrm>
            <a:off x="3849680" y="1647541"/>
            <a:ext cx="13914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 smtClean="0">
                <a:solidFill>
                  <a:srgbClr val="C00000"/>
                </a:solidFill>
              </a:rPr>
              <a:t>공유</a:t>
            </a:r>
            <a:r>
              <a:rPr lang="ko-KR" altLang="en-US" b="1">
                <a:solidFill>
                  <a:srgbClr val="C00000"/>
                </a:solidFill>
              </a:rPr>
              <a:t>기</a:t>
            </a:r>
            <a:endParaRPr lang="en-US" altLang="ko-KR" b="1" dirty="0">
              <a:solidFill>
                <a:srgbClr val="C00000"/>
              </a:solidFill>
            </a:endParaRPr>
          </a:p>
        </p:txBody>
      </p:sp>
      <p:cxnSp>
        <p:nvCxnSpPr>
          <p:cNvPr id="7" name="직선 화살표 연결선 6"/>
          <p:cNvCxnSpPr>
            <a:stCxn id="68" idx="0"/>
            <a:endCxn id="21" idx="1"/>
          </p:cNvCxnSpPr>
          <p:nvPr/>
        </p:nvCxnSpPr>
        <p:spPr>
          <a:xfrm flipV="1">
            <a:off x="1062676" y="1832207"/>
            <a:ext cx="2787004" cy="10513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/>
          <p:nvPr/>
        </p:nvCxnSpPr>
        <p:spPr>
          <a:xfrm flipH="1" flipV="1">
            <a:off x="4545409" y="2014320"/>
            <a:ext cx="1359304" cy="9106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>
            <a:stCxn id="69" idx="0"/>
            <a:endCxn id="21" idx="3"/>
          </p:cNvCxnSpPr>
          <p:nvPr/>
        </p:nvCxnSpPr>
        <p:spPr>
          <a:xfrm flipH="1" flipV="1">
            <a:off x="5241138" y="1832207"/>
            <a:ext cx="2872387" cy="10513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56"/>
          <p:cNvSpPr txBox="1"/>
          <p:nvPr/>
        </p:nvSpPr>
        <p:spPr>
          <a:xfrm rot="1162512">
            <a:off x="5928473" y="2029774"/>
            <a:ext cx="151330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dirty="0" err="1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WiFi</a:t>
            </a:r>
            <a:r>
              <a:rPr lang="en-US" altLang="ko-KR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접속</a:t>
            </a:r>
            <a:endParaRPr lang="en-US" altLang="ko-KR" sz="1300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6" name="TextBox 56"/>
          <p:cNvSpPr txBox="1"/>
          <p:nvPr/>
        </p:nvSpPr>
        <p:spPr>
          <a:xfrm rot="20333719">
            <a:off x="1512280" y="2115574"/>
            <a:ext cx="151330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dirty="0" err="1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WiFi</a:t>
            </a:r>
            <a:r>
              <a:rPr lang="en-US" altLang="ko-KR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접속</a:t>
            </a:r>
            <a:endParaRPr lang="en-US" altLang="ko-KR" sz="1300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7" name="TextBox 56"/>
          <p:cNvSpPr txBox="1"/>
          <p:nvPr/>
        </p:nvSpPr>
        <p:spPr>
          <a:xfrm rot="2004581">
            <a:off x="4704780" y="2261295"/>
            <a:ext cx="151330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dirty="0" err="1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WiFi</a:t>
            </a:r>
            <a:r>
              <a:rPr lang="en-US" altLang="ko-KR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 </a:t>
            </a:r>
            <a:r>
              <a:rPr lang="ko-KR" altLang="en-US" sz="1300" b="1" dirty="0" smtClean="0">
                <a:solidFill>
                  <a:schemeClr val="bg2">
                    <a:lumMod val="60000"/>
                    <a:lumOff val="40000"/>
                  </a:schemeClr>
                </a:solidFill>
              </a:rPr>
              <a:t>접속</a:t>
            </a:r>
            <a:endParaRPr lang="en-US" altLang="ko-KR" sz="1300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38" name="직선 화살표 연결선 37"/>
          <p:cNvCxnSpPr>
            <a:stCxn id="71" idx="0"/>
            <a:endCxn id="21" idx="2"/>
          </p:cNvCxnSpPr>
          <p:nvPr/>
        </p:nvCxnSpPr>
        <p:spPr>
          <a:xfrm flipV="1">
            <a:off x="3167279" y="2016873"/>
            <a:ext cx="1378130" cy="294404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56"/>
          <p:cNvSpPr txBox="1"/>
          <p:nvPr/>
        </p:nvSpPr>
        <p:spPr>
          <a:xfrm>
            <a:off x="3130708" y="2564904"/>
            <a:ext cx="151330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300" b="1" smtClean="0">
                <a:solidFill>
                  <a:srgbClr val="FF0000"/>
                </a:solidFill>
              </a:rPr>
              <a:t>AP </a:t>
            </a:r>
            <a:r>
              <a:rPr lang="ko-KR" altLang="en-US" sz="1300" b="1" dirty="0" smtClean="0">
                <a:solidFill>
                  <a:srgbClr val="FF0000"/>
                </a:solidFill>
              </a:rPr>
              <a:t>공격</a:t>
            </a:r>
            <a:endParaRPr lang="en-US" altLang="ko-KR" sz="13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71095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251520" y="1052736"/>
            <a:ext cx="8640960" cy="50460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 smtClean="0"/>
              <a:t>System Structure(Smart Car)</a:t>
            </a:r>
            <a:endParaRPr lang="en-US" altLang="ko-KR" dirty="0"/>
          </a:p>
        </p:txBody>
      </p:sp>
      <p:cxnSp>
        <p:nvCxnSpPr>
          <p:cNvPr id="40" name="직선 연결선 39"/>
          <p:cNvCxnSpPr/>
          <p:nvPr/>
        </p:nvCxnSpPr>
        <p:spPr>
          <a:xfrm>
            <a:off x="251520" y="90872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제목 1"/>
          <p:cNvSpPr txBox="1">
            <a:spLocks/>
          </p:cNvSpPr>
          <p:nvPr/>
        </p:nvSpPr>
        <p:spPr>
          <a:xfrm>
            <a:off x="251520" y="260649"/>
            <a:ext cx="864096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</a:schemeClr>
                </a:solidFill>
                <a:latin typeface="210 콤퓨타세탁 L" pitchFamily="18" charset="-127"/>
                <a:ea typeface="210 콤퓨타세탁 L" pitchFamily="18" charset="-127"/>
                <a:cs typeface="+mj-cs"/>
              </a:defRPr>
            </a:lvl1pPr>
          </a:lstStyle>
          <a:p>
            <a:pPr algn="l">
              <a:defRPr/>
            </a:pP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3.</a:t>
            </a:r>
            <a:r>
              <a:rPr lang="ko-KR" altLang="en-US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시스템 구조</a:t>
            </a: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(Smart Car)</a:t>
            </a:r>
            <a:endParaRPr lang="en-US" altLang="ko-KR" sz="2600" b="1" dirty="0">
              <a:solidFill>
                <a:schemeClr val="bg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51520" y="1844824"/>
            <a:ext cx="8640960" cy="4712225"/>
            <a:chOff x="251520" y="1844824"/>
            <a:chExt cx="8640960" cy="4712225"/>
          </a:xfrm>
        </p:grpSpPr>
        <p:sp>
          <p:nvSpPr>
            <p:cNvPr id="25" name="TextBox 56"/>
            <p:cNvSpPr txBox="1"/>
            <p:nvPr/>
          </p:nvSpPr>
          <p:spPr>
            <a:xfrm>
              <a:off x="3527884" y="4031659"/>
              <a:ext cx="189471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b="1" dirty="0" smtClean="0">
                  <a:solidFill>
                    <a:srgbClr val="C00000"/>
                  </a:solidFill>
                </a:rPr>
                <a:t>Main(STM32F4)</a:t>
              </a:r>
              <a:endParaRPr lang="en-US" altLang="ko-KR" sz="1600" b="1" dirty="0">
                <a:solidFill>
                  <a:srgbClr val="C00000"/>
                </a:solidFill>
              </a:endParaRPr>
            </a:p>
          </p:txBody>
        </p:sp>
        <p:sp>
          <p:nvSpPr>
            <p:cNvPr id="35" name="TextBox 56"/>
            <p:cNvSpPr txBox="1"/>
            <p:nvPr/>
          </p:nvSpPr>
          <p:spPr>
            <a:xfrm>
              <a:off x="251520" y="4031659"/>
              <a:ext cx="1894714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b="1" dirty="0">
                  <a:solidFill>
                    <a:srgbClr val="C00000"/>
                  </a:solidFill>
                </a:rPr>
                <a:t>Raspberry Pi</a:t>
              </a:r>
            </a:p>
          </p:txBody>
        </p:sp>
        <p:sp>
          <p:nvSpPr>
            <p:cNvPr id="36" name="TextBox 56"/>
            <p:cNvSpPr txBox="1"/>
            <p:nvPr/>
          </p:nvSpPr>
          <p:spPr>
            <a:xfrm>
              <a:off x="6804248" y="1844824"/>
              <a:ext cx="208823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b="1" dirty="0" smtClean="0">
                  <a:solidFill>
                    <a:srgbClr val="C00000"/>
                  </a:solidFill>
                </a:rPr>
                <a:t>Front(STM32F0)</a:t>
              </a:r>
              <a:endParaRPr lang="en-US" altLang="ko-KR" sz="1600" b="1" dirty="0">
                <a:solidFill>
                  <a:srgbClr val="C00000"/>
                </a:solidFill>
              </a:endParaRPr>
            </a:p>
          </p:txBody>
        </p:sp>
        <p:sp>
          <p:nvSpPr>
            <p:cNvPr id="37" name="TextBox 56"/>
            <p:cNvSpPr txBox="1"/>
            <p:nvPr/>
          </p:nvSpPr>
          <p:spPr>
            <a:xfrm>
              <a:off x="6804248" y="6218495"/>
              <a:ext cx="208823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b="1" dirty="0" smtClean="0">
                  <a:solidFill>
                    <a:srgbClr val="C00000"/>
                  </a:solidFill>
                </a:rPr>
                <a:t>Rear(STM32F0)</a:t>
              </a:r>
              <a:endParaRPr lang="en-US" altLang="ko-KR" sz="1600" b="1" dirty="0">
                <a:solidFill>
                  <a:srgbClr val="C00000"/>
                </a:solidFill>
              </a:endParaRPr>
            </a:p>
          </p:txBody>
        </p:sp>
        <p:sp>
          <p:nvSpPr>
            <p:cNvPr id="38" name="TextBox 56"/>
            <p:cNvSpPr txBox="1"/>
            <p:nvPr/>
          </p:nvSpPr>
          <p:spPr>
            <a:xfrm>
              <a:off x="6804248" y="4031659"/>
              <a:ext cx="2088232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b="1" dirty="0" smtClean="0">
                  <a:solidFill>
                    <a:srgbClr val="C00000"/>
                  </a:solidFill>
                </a:rPr>
                <a:t>Middle(STM32F0)</a:t>
              </a:r>
              <a:endParaRPr lang="en-US" altLang="ko-KR" sz="1600" b="1" dirty="0">
                <a:solidFill>
                  <a:srgbClr val="C00000"/>
                </a:solidFill>
              </a:endParaRPr>
            </a:p>
          </p:txBody>
        </p:sp>
        <p:cxnSp>
          <p:nvCxnSpPr>
            <p:cNvPr id="10" name="직선 화살표 연결선 9"/>
            <p:cNvCxnSpPr>
              <a:stCxn id="35" idx="3"/>
              <a:endCxn id="25" idx="1"/>
            </p:cNvCxnSpPr>
            <p:nvPr/>
          </p:nvCxnSpPr>
          <p:spPr>
            <a:xfrm>
              <a:off x="2146234" y="4200936"/>
              <a:ext cx="138165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화살표 연결선 11"/>
            <p:cNvCxnSpPr>
              <a:stCxn id="25" idx="3"/>
              <a:endCxn id="38" idx="1"/>
            </p:cNvCxnSpPr>
            <p:nvPr/>
          </p:nvCxnSpPr>
          <p:spPr>
            <a:xfrm>
              <a:off x="5422598" y="4200936"/>
              <a:ext cx="138165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6"/>
            <p:cNvSpPr txBox="1"/>
            <p:nvPr/>
          </p:nvSpPr>
          <p:spPr>
            <a:xfrm>
              <a:off x="2180457" y="3881075"/>
              <a:ext cx="1240258" cy="29238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300" b="1" dirty="0" smtClean="0">
                  <a:solidFill>
                    <a:srgbClr val="FF0000"/>
                  </a:solidFill>
                </a:rPr>
                <a:t>UART </a:t>
              </a:r>
              <a:r>
                <a:rPr lang="ko-KR" altLang="en-US" sz="1300" b="1" dirty="0" smtClean="0">
                  <a:solidFill>
                    <a:srgbClr val="FF0000"/>
                  </a:solidFill>
                </a:rPr>
                <a:t>통신</a:t>
              </a:r>
              <a:endParaRPr lang="en-US" altLang="ko-KR" sz="1300" b="1" dirty="0">
                <a:solidFill>
                  <a:srgbClr val="FF0000"/>
                </a:solidFill>
              </a:endParaRPr>
            </a:p>
          </p:txBody>
        </p:sp>
        <p:sp>
          <p:nvSpPr>
            <p:cNvPr id="59" name="TextBox 56"/>
            <p:cNvSpPr txBox="1"/>
            <p:nvPr/>
          </p:nvSpPr>
          <p:spPr>
            <a:xfrm>
              <a:off x="5493294" y="3881075"/>
              <a:ext cx="1240258" cy="29238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300" b="1" dirty="0" smtClean="0">
                  <a:solidFill>
                    <a:srgbClr val="FF0000"/>
                  </a:solidFill>
                </a:rPr>
                <a:t>CAN </a:t>
              </a:r>
              <a:r>
                <a:rPr lang="ko-KR" altLang="en-US" sz="1300" b="1" dirty="0" smtClean="0">
                  <a:solidFill>
                    <a:srgbClr val="FF0000"/>
                  </a:solidFill>
                </a:rPr>
                <a:t>통신</a:t>
              </a:r>
              <a:endParaRPr lang="en-US" altLang="ko-KR" sz="1300" b="1" dirty="0">
                <a:solidFill>
                  <a:srgbClr val="FF0000"/>
                </a:solidFill>
              </a:endParaRPr>
            </a:p>
          </p:txBody>
        </p:sp>
        <p:cxnSp>
          <p:nvCxnSpPr>
            <p:cNvPr id="3" name="꺾인 연결선 2"/>
            <p:cNvCxnSpPr>
              <a:stCxn id="36" idx="1"/>
              <a:endCxn id="37" idx="1"/>
            </p:cNvCxnSpPr>
            <p:nvPr/>
          </p:nvCxnSpPr>
          <p:spPr>
            <a:xfrm rot="10800000" flipV="1">
              <a:off x="6804248" y="2014100"/>
              <a:ext cx="12700" cy="4373671"/>
            </a:xfrm>
            <a:prstGeom prst="bentConnector3">
              <a:avLst>
                <a:gd name="adj1" fmla="val 1800000"/>
              </a:avLst>
            </a:prstGeom>
            <a:ln w="25400"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357580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직선 연결선 39"/>
          <p:cNvCxnSpPr/>
          <p:nvPr/>
        </p:nvCxnSpPr>
        <p:spPr>
          <a:xfrm>
            <a:off x="251520" y="90872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6" name="표 9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1849181"/>
              </p:ext>
            </p:extLst>
          </p:nvPr>
        </p:nvGraphicFramePr>
        <p:xfrm>
          <a:off x="250825" y="1700212"/>
          <a:ext cx="4249738" cy="4897435"/>
        </p:xfrm>
        <a:graphic>
          <a:graphicData uri="http://schemas.openxmlformats.org/drawingml/2006/table">
            <a:tbl>
              <a:tblPr firstRow="1" bandRow="1">
                <a:tableStyleId>{01A66EDD-3DAB-4C5B-A090-DC80EC1FD486}</a:tableStyleId>
              </a:tblPr>
              <a:tblGrid>
                <a:gridCol w="1224831"/>
                <a:gridCol w="3024907"/>
              </a:tblGrid>
              <a:tr h="979487">
                <a:tc>
                  <a:txBody>
                    <a:bodyPr/>
                    <a:lstStyle/>
                    <a:p>
                      <a:pPr marL="0" indent="0" algn="ctr" latinLnBrk="0">
                        <a:buFont typeface="Wingdings"/>
                        <a:buNone/>
                        <a:defRPr/>
                      </a:pPr>
                      <a:r>
                        <a:rPr lang="en-US" altLang="ko-KR" sz="1700" dirty="0" smtClean="0">
                          <a:solidFill>
                            <a:schemeClr val="bg1"/>
                          </a:solidFill>
                        </a:rPr>
                        <a:t>OS</a:t>
                      </a:r>
                      <a:endParaRPr lang="en-US" altLang="ko-KR" sz="17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>
                        <a:buFont typeface="Wingdings"/>
                        <a:buNone/>
                        <a:defRPr/>
                      </a:pPr>
                      <a:r>
                        <a:rPr lang="en-US" altLang="ko-KR" sz="1700" dirty="0" smtClean="0">
                          <a:solidFill>
                            <a:schemeClr val="bg1"/>
                          </a:solidFill>
                        </a:rPr>
                        <a:t>Linux(</a:t>
                      </a:r>
                      <a:r>
                        <a:rPr lang="en-US" altLang="ko-KR" sz="1700" dirty="0" err="1" smtClean="0">
                          <a:solidFill>
                            <a:schemeClr val="bg1"/>
                          </a:solidFill>
                        </a:rPr>
                        <a:t>CentOS</a:t>
                      </a:r>
                      <a:r>
                        <a:rPr lang="en-US" altLang="ko-KR" sz="1700" dirty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  <a:p>
                      <a:pPr marL="0" indent="0" algn="ctr" latinLnBrk="0">
                        <a:buFont typeface="Wingdings"/>
                        <a:buNone/>
                        <a:defRPr/>
                      </a:pPr>
                      <a:r>
                        <a:rPr lang="en-US" altLang="ko-KR" sz="1700" dirty="0">
                          <a:solidFill>
                            <a:schemeClr val="bg1"/>
                          </a:solidFill>
                        </a:rPr>
                        <a:t>Linux(Kali</a:t>
                      </a:r>
                      <a:r>
                        <a:rPr lang="en-US" altLang="ko-KR" sz="1700" dirty="0" smtClean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  <a:p>
                      <a:pPr marL="0" indent="0" algn="ctr" latinLnBrk="0">
                        <a:buFont typeface="Wingdings"/>
                        <a:buNone/>
                        <a:defRPr/>
                      </a:pPr>
                      <a:r>
                        <a:rPr lang="en-US" altLang="ko-KR" sz="1700" dirty="0" smtClean="0">
                          <a:solidFill>
                            <a:schemeClr val="bg1"/>
                          </a:solidFill>
                        </a:rPr>
                        <a:t>Raspberry Pi</a:t>
                      </a:r>
                      <a:endParaRPr lang="en-US" altLang="ko-KR" sz="1700" dirty="0">
                        <a:solidFill>
                          <a:schemeClr val="bg1"/>
                        </a:solidFill>
                      </a:endParaRPr>
                    </a:p>
                  </a:txBody>
                  <a:tcPr marL="46800" marR="46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</a:lnR>
                    <a:lnT w="9525" cap="flat" cmpd="sng" algn="ctr">
                      <a:noFill/>
                      <a:prstDash val="solid"/>
                      <a:round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>
                        <a:alpha val="28000"/>
                      </a:schemeClr>
                    </a:solidFill>
                  </a:tcPr>
                </a:tc>
              </a:tr>
              <a:tr h="97948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700" b="1" dirty="0" smtClean="0"/>
                        <a:t>SERVER</a:t>
                      </a:r>
                      <a:endParaRPr lang="en-US" altLang="ko-KR" sz="1700" b="1" dirty="0"/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700" b="1" dirty="0" smtClean="0"/>
                        <a:t>Python -</a:t>
                      </a:r>
                      <a:r>
                        <a:rPr lang="en-US" altLang="ko-KR" sz="1700" b="1" baseline="0" dirty="0" smtClean="0"/>
                        <a:t> </a:t>
                      </a:r>
                      <a:r>
                        <a:rPr lang="en-US" altLang="ko-KR" sz="1700" b="1" baseline="0" dirty="0" err="1" smtClean="0"/>
                        <a:t>WebSocket</a:t>
                      </a:r>
                      <a:r>
                        <a:rPr lang="en-US" altLang="ko-KR" sz="1700" b="1" baseline="0" dirty="0" smtClean="0"/>
                        <a:t> Server</a:t>
                      </a:r>
                    </a:p>
                    <a:p>
                      <a:pPr algn="ctr">
                        <a:defRPr/>
                      </a:pPr>
                      <a:r>
                        <a:rPr lang="en-US" altLang="ko-KR" sz="1700" b="1" dirty="0" err="1" smtClean="0"/>
                        <a:t>CentOS</a:t>
                      </a:r>
                      <a:r>
                        <a:rPr lang="en-US" altLang="ko-KR" sz="1700" b="1" baseline="0" dirty="0" smtClean="0"/>
                        <a:t> - Web Server</a:t>
                      </a:r>
                      <a:endParaRPr lang="ko-KR" altLang="en-US" sz="1700" b="1" dirty="0"/>
                    </a:p>
                  </a:txBody>
                  <a:tcPr marL="46800" marR="46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>
                        <a:alpha val="28000"/>
                      </a:schemeClr>
                    </a:solidFill>
                  </a:tcPr>
                </a:tc>
              </a:tr>
              <a:tr h="97948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700" b="1" dirty="0" err="1" smtClean="0"/>
                        <a:t>DataBase</a:t>
                      </a:r>
                      <a:endParaRPr lang="en-US" altLang="ko-KR" sz="1700" b="1" dirty="0"/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700" b="1" dirty="0" err="1" smtClean="0"/>
                        <a:t>CentOS</a:t>
                      </a:r>
                      <a:r>
                        <a:rPr lang="en-US" altLang="ko-KR" sz="1700" b="1" dirty="0" smtClean="0"/>
                        <a:t> - MySQL</a:t>
                      </a:r>
                      <a:endParaRPr lang="en-US" altLang="ko-KR" sz="1700" b="1" dirty="0"/>
                    </a:p>
                  </a:txBody>
                  <a:tcPr marL="46800" marR="46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>
                        <a:alpha val="28000"/>
                      </a:schemeClr>
                    </a:solidFill>
                  </a:tcPr>
                </a:tc>
              </a:tr>
              <a:tr h="979487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700" b="1" dirty="0" smtClean="0"/>
                        <a:t>Language</a:t>
                      </a:r>
                      <a:endParaRPr lang="en-US" altLang="ko-KR" sz="1700" b="1" dirty="0"/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700" b="1" dirty="0" smtClean="0"/>
                        <a:t>Python, </a:t>
                      </a:r>
                      <a:r>
                        <a:rPr lang="en-US" altLang="ko-KR" sz="1700" b="1" dirty="0"/>
                        <a:t>C</a:t>
                      </a:r>
                      <a:r>
                        <a:rPr lang="en-US" altLang="ko-KR" sz="1700" b="1" dirty="0" smtClean="0"/>
                        <a:t>++</a:t>
                      </a:r>
                    </a:p>
                    <a:p>
                      <a:pPr algn="ctr">
                        <a:defRPr/>
                      </a:pPr>
                      <a:r>
                        <a:rPr lang="en-US" altLang="ko-KR" sz="1700" b="1" dirty="0" smtClean="0"/>
                        <a:t>HTML,</a:t>
                      </a:r>
                      <a:r>
                        <a:rPr lang="en-US" altLang="ko-KR" sz="1700" b="1" baseline="0" dirty="0" smtClean="0"/>
                        <a:t> CSS, JS</a:t>
                      </a:r>
                    </a:p>
                    <a:p>
                      <a:pPr algn="ctr">
                        <a:defRPr/>
                      </a:pPr>
                      <a:r>
                        <a:rPr lang="en-US" altLang="ko-KR" sz="1700" b="1" baseline="0" dirty="0" smtClean="0"/>
                        <a:t>SQL</a:t>
                      </a:r>
                      <a:endParaRPr lang="en-US" altLang="ko-KR" sz="1700" b="1" dirty="0"/>
                    </a:p>
                  </a:txBody>
                  <a:tcPr marL="46800" marR="46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>
                        <a:alpha val="28000"/>
                      </a:schemeClr>
                    </a:solidFill>
                  </a:tcPr>
                </a:tc>
              </a:tr>
              <a:tr h="979487">
                <a:tc>
                  <a:txBody>
                    <a:bodyPr/>
                    <a:lstStyle/>
                    <a:p>
                      <a:pPr marL="0" indent="0" algn="ctr" latinLnBrk="0">
                        <a:buFont typeface="Wingdings"/>
                        <a:buNone/>
                        <a:defRPr/>
                      </a:pPr>
                      <a:r>
                        <a:rPr lang="en-US" altLang="ko-KR" sz="1700" b="1" dirty="0" smtClean="0">
                          <a:solidFill>
                            <a:schemeClr val="bg1"/>
                          </a:solidFill>
                        </a:rPr>
                        <a:t>IDE</a:t>
                      </a:r>
                      <a:endParaRPr lang="en-US" altLang="ko-KR" sz="17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ysDash"/>
                      <a:round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ash"/>
                      <a:round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700" b="1" dirty="0" smtClean="0"/>
                        <a:t>Python</a:t>
                      </a:r>
                      <a:r>
                        <a:rPr lang="en-US" altLang="ko-KR" sz="1700" b="1" dirty="0"/>
                        <a:t>, Eclipse</a:t>
                      </a:r>
                    </a:p>
                  </a:txBody>
                  <a:tcPr marL="46800" marR="468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ash"/>
                      <a:round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ash"/>
                      <a:round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>
                        <a:alpha val="28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100" name="그림 9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004048" y="2132856"/>
            <a:ext cx="1296144" cy="904875"/>
          </a:xfrm>
          <a:prstGeom prst="rect">
            <a:avLst/>
          </a:prstGeom>
        </p:spPr>
      </p:pic>
      <p:pic>
        <p:nvPicPr>
          <p:cNvPr id="101" name="그림 10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984973" y="3573016"/>
            <a:ext cx="1819275" cy="1076325"/>
          </a:xfrm>
          <a:prstGeom prst="rect">
            <a:avLst/>
          </a:prstGeom>
        </p:spPr>
      </p:pic>
      <p:pic>
        <p:nvPicPr>
          <p:cNvPr id="102" name="그림 101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657156" y="2276872"/>
            <a:ext cx="2019300" cy="628650"/>
          </a:xfrm>
          <a:prstGeom prst="rect">
            <a:avLst/>
          </a:prstGeom>
        </p:spPr>
      </p:pic>
      <p:pic>
        <p:nvPicPr>
          <p:cNvPr id="103" name="그림 102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5025554" y="5389885"/>
            <a:ext cx="1490662" cy="766762"/>
          </a:xfrm>
          <a:prstGeom prst="rect">
            <a:avLst/>
          </a:prstGeom>
        </p:spPr>
      </p:pic>
      <p:pic>
        <p:nvPicPr>
          <p:cNvPr id="104" name="그림 103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7092280" y="5157192"/>
            <a:ext cx="1584176" cy="1232148"/>
          </a:xfrm>
          <a:prstGeom prst="rect">
            <a:avLst/>
          </a:prstGeom>
        </p:spPr>
      </p:pic>
      <p:pic>
        <p:nvPicPr>
          <p:cNvPr id="105" name="그림 104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7327527" y="3573016"/>
            <a:ext cx="1113681" cy="1113680"/>
          </a:xfrm>
          <a:prstGeom prst="rect">
            <a:avLst/>
          </a:prstGeom>
        </p:spPr>
      </p:pic>
      <p:sp>
        <p:nvSpPr>
          <p:cNvPr id="14" name="제목 1"/>
          <p:cNvSpPr txBox="1">
            <a:spLocks/>
          </p:cNvSpPr>
          <p:nvPr/>
        </p:nvSpPr>
        <p:spPr>
          <a:xfrm>
            <a:off x="251520" y="260649"/>
            <a:ext cx="864096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</a:schemeClr>
                </a:solidFill>
                <a:latin typeface="210 콤퓨타세탁 L" pitchFamily="18" charset="-127"/>
                <a:ea typeface="210 콤퓨타세탁 L" pitchFamily="18" charset="-127"/>
                <a:cs typeface="+mj-cs"/>
              </a:defRPr>
            </a:lvl1pPr>
          </a:lstStyle>
          <a:p>
            <a:pPr algn="l">
              <a:defRPr/>
            </a:pPr>
            <a:r>
              <a:rPr lang="en-US" altLang="ko-KR" sz="2600" b="1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4.</a:t>
            </a:r>
            <a:r>
              <a:rPr lang="ko-KR" altLang="en-US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예상 개발환경</a:t>
            </a:r>
            <a:endParaRPr lang="en-US" altLang="ko-KR" sz="2600" b="1" dirty="0">
              <a:solidFill>
                <a:schemeClr val="bg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51520" y="1052736"/>
            <a:ext cx="8640960" cy="50460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 smtClean="0"/>
              <a:t>Development Tools</a:t>
            </a:r>
            <a:endParaRPr lang="en-US" altLang="ko-KR" dirty="0"/>
          </a:p>
        </p:txBody>
      </p:sp>
      <p:sp>
        <p:nvSpPr>
          <p:cNvPr id="90" name="직사각형 12"/>
          <p:cNvSpPr/>
          <p:nvPr/>
        </p:nvSpPr>
        <p:spPr>
          <a:xfrm>
            <a:off x="4643438" y="1700213"/>
            <a:ext cx="4249041" cy="4897437"/>
          </a:xfrm>
          <a:prstGeom prst="rect">
            <a:avLst/>
          </a:prstGeom>
          <a:noFill/>
          <a:ln w="476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직선 연결선 39"/>
          <p:cNvCxnSpPr/>
          <p:nvPr/>
        </p:nvCxnSpPr>
        <p:spPr>
          <a:xfrm>
            <a:off x="251520" y="90872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제목 1"/>
          <p:cNvSpPr txBox="1">
            <a:spLocks/>
          </p:cNvSpPr>
          <p:nvPr/>
        </p:nvSpPr>
        <p:spPr>
          <a:xfrm>
            <a:off x="251520" y="260649"/>
            <a:ext cx="864096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</a:schemeClr>
                </a:solidFill>
                <a:latin typeface="210 콤퓨타세탁 L" pitchFamily="18" charset="-127"/>
                <a:ea typeface="210 콤퓨타세탁 L" pitchFamily="18" charset="-127"/>
                <a:cs typeface="+mj-cs"/>
              </a:defRPr>
            </a:lvl1pPr>
          </a:lstStyle>
          <a:p>
            <a:pPr algn="l">
              <a:defRPr/>
            </a:pP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5.</a:t>
            </a:r>
            <a:r>
              <a:rPr lang="ko-KR" altLang="en-US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개발 일정</a:t>
            </a:r>
            <a:endParaRPr lang="en-US" altLang="ko-KR" sz="2600" b="1" dirty="0">
              <a:solidFill>
                <a:schemeClr val="bg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251520" y="1052736"/>
            <a:ext cx="8640960" cy="50460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 smtClean="0"/>
              <a:t>Development Schedule</a:t>
            </a:r>
            <a:endParaRPr lang="en-US" altLang="ko-KR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905479"/>
              </p:ext>
            </p:extLst>
          </p:nvPr>
        </p:nvGraphicFramePr>
        <p:xfrm>
          <a:off x="251518" y="1700213"/>
          <a:ext cx="8606107" cy="489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2250"/>
                <a:gridCol w="910551"/>
                <a:gridCol w="910551"/>
                <a:gridCol w="910551"/>
                <a:gridCol w="910551"/>
                <a:gridCol w="910551"/>
                <a:gridCol w="910551"/>
                <a:gridCol w="910551"/>
              </a:tblGrid>
              <a:tr h="612180"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~5/1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~5/10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~5/17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~5/24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~5/31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~6/7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solidFill>
                            <a:schemeClr val="bg1"/>
                          </a:solidFill>
                        </a:rPr>
                        <a:t>~6/17</a:t>
                      </a:r>
                      <a:endParaRPr lang="ko-KR" altLang="en-US" dirty="0" smtClean="0">
                        <a:solidFill>
                          <a:schemeClr val="bg1"/>
                        </a:solidFill>
                      </a:endParaRPr>
                    </a:p>
                  </a:txBody>
                  <a:tcPr marR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</a:tr>
              <a:tr h="61218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1" dirty="0" smtClean="0">
                          <a:solidFill>
                            <a:schemeClr val="bg1"/>
                          </a:solidFill>
                        </a:rPr>
                        <a:t>주제 기획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</a:tr>
              <a:tr h="61218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1" dirty="0" smtClean="0">
                          <a:solidFill>
                            <a:schemeClr val="bg1"/>
                          </a:solidFill>
                        </a:rPr>
                        <a:t>개발 환경 구축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</a:tr>
              <a:tr h="61218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1" dirty="0" err="1" smtClean="0">
                          <a:solidFill>
                            <a:schemeClr val="bg1"/>
                          </a:solidFill>
                        </a:rPr>
                        <a:t>웹페이지</a:t>
                      </a:r>
                      <a:r>
                        <a:rPr lang="ko-KR" altLang="en-US" b="1" dirty="0" smtClean="0">
                          <a:solidFill>
                            <a:schemeClr val="bg1"/>
                          </a:solidFill>
                        </a:rPr>
                        <a:t> 구현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</a:tr>
              <a:tr h="61218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1" dirty="0" err="1" smtClean="0">
                          <a:solidFill>
                            <a:schemeClr val="bg1"/>
                          </a:solidFill>
                        </a:rPr>
                        <a:t>스마트카</a:t>
                      </a:r>
                      <a:r>
                        <a:rPr lang="ko-KR" altLang="en-US" b="1" dirty="0" smtClean="0">
                          <a:solidFill>
                            <a:schemeClr val="bg1"/>
                          </a:solidFill>
                        </a:rPr>
                        <a:t> 기능 구현</a:t>
                      </a:r>
                      <a:endParaRPr lang="ko-KR" alt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</a:tr>
              <a:tr h="61218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smtClean="0">
                          <a:solidFill>
                            <a:schemeClr val="bg1"/>
                          </a:solidFill>
                        </a:rPr>
                        <a:t>취약점 분석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</a:tr>
              <a:tr h="61218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dirty="0" smtClean="0">
                          <a:solidFill>
                            <a:schemeClr val="bg1"/>
                          </a:solidFill>
                        </a:rPr>
                        <a:t>취약점 보안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</a:tr>
              <a:tr h="61218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1" smtClean="0">
                          <a:solidFill>
                            <a:schemeClr val="bg1"/>
                          </a:solidFill>
                        </a:rPr>
                        <a:t>최종 점검 및 발표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8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8" name="모서리가 둥근 직사각형 17"/>
          <p:cNvSpPr/>
          <p:nvPr/>
        </p:nvSpPr>
        <p:spPr>
          <a:xfrm>
            <a:off x="2555875" y="2429355"/>
            <a:ext cx="6261805" cy="360040"/>
          </a:xfrm>
          <a:prstGeom prst="roundRect">
            <a:avLst>
              <a:gd name="adj" fmla="val 16667"/>
            </a:avLst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2553407" y="3042834"/>
            <a:ext cx="6264275" cy="360040"/>
          </a:xfrm>
          <a:prstGeom prst="roundRect">
            <a:avLst>
              <a:gd name="adj" fmla="val 16667"/>
            </a:avLst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2" name="모서리가 둥근 직사각형 21"/>
          <p:cNvSpPr/>
          <p:nvPr/>
        </p:nvSpPr>
        <p:spPr>
          <a:xfrm>
            <a:off x="2553406" y="3656313"/>
            <a:ext cx="6264275" cy="360040"/>
          </a:xfrm>
          <a:prstGeom prst="roundRect">
            <a:avLst>
              <a:gd name="adj" fmla="val 16667"/>
            </a:avLst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2555875" y="4269792"/>
            <a:ext cx="6261804" cy="360040"/>
          </a:xfrm>
          <a:prstGeom prst="roundRect">
            <a:avLst>
              <a:gd name="adj" fmla="val 16667"/>
            </a:avLst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2553405" y="5496750"/>
            <a:ext cx="6264275" cy="360040"/>
          </a:xfrm>
          <a:prstGeom prst="roundRect">
            <a:avLst>
              <a:gd name="adj" fmla="val 16667"/>
            </a:avLst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5" name="모서리가 둥근 직사각형 24"/>
          <p:cNvSpPr/>
          <p:nvPr/>
        </p:nvSpPr>
        <p:spPr>
          <a:xfrm>
            <a:off x="2555776" y="6110230"/>
            <a:ext cx="6261903" cy="360040"/>
          </a:xfrm>
          <a:prstGeom prst="roundRect">
            <a:avLst>
              <a:gd name="adj" fmla="val 16667"/>
            </a:avLst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6" name="모서리가 둥근 직사각형 25"/>
          <p:cNvSpPr/>
          <p:nvPr/>
        </p:nvSpPr>
        <p:spPr>
          <a:xfrm>
            <a:off x="2553404" y="4883271"/>
            <a:ext cx="6264275" cy="360040"/>
          </a:xfrm>
          <a:prstGeom prst="roundRect">
            <a:avLst>
              <a:gd name="adj" fmla="val 16667"/>
            </a:avLst>
          </a:prstGeom>
          <a:solidFill>
            <a:schemeClr val="lt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2553404" y="2429355"/>
            <a:ext cx="828328" cy="360040"/>
          </a:xfrm>
          <a:prstGeom prst="roundRect">
            <a:avLst>
              <a:gd name="adj" fmla="val 16667"/>
            </a:avLst>
          </a:prstGeom>
          <a:solidFill>
            <a:srgbClr val="FF00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8" name="모서리가 둥근 직사각형 27"/>
          <p:cNvSpPr/>
          <p:nvPr/>
        </p:nvSpPr>
        <p:spPr>
          <a:xfrm>
            <a:off x="3381731" y="3042834"/>
            <a:ext cx="1833883" cy="360040"/>
          </a:xfrm>
          <a:prstGeom prst="roundRect">
            <a:avLst>
              <a:gd name="adj" fmla="val 16667"/>
            </a:avLst>
          </a:prstGeom>
          <a:solidFill>
            <a:srgbClr val="FF00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7029944" y="6110230"/>
            <a:ext cx="1787735" cy="360040"/>
          </a:xfrm>
          <a:prstGeom prst="roundRect">
            <a:avLst>
              <a:gd name="adj" fmla="val 16667"/>
            </a:avLst>
          </a:prstGeom>
          <a:solidFill>
            <a:srgbClr val="FF00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4" name="모서리가 둥근 직사각형 33"/>
          <p:cNvSpPr/>
          <p:nvPr/>
        </p:nvSpPr>
        <p:spPr>
          <a:xfrm>
            <a:off x="4304217" y="3656313"/>
            <a:ext cx="1818562" cy="360040"/>
          </a:xfrm>
          <a:prstGeom prst="roundRect">
            <a:avLst>
              <a:gd name="adj" fmla="val 16667"/>
            </a:avLst>
          </a:prstGeom>
          <a:solidFill>
            <a:srgbClr val="FF00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6" name="모서리가 둥근 직사각형 35"/>
          <p:cNvSpPr/>
          <p:nvPr/>
        </p:nvSpPr>
        <p:spPr>
          <a:xfrm>
            <a:off x="4304217" y="4269792"/>
            <a:ext cx="1814329" cy="360040"/>
          </a:xfrm>
          <a:prstGeom prst="roundRect">
            <a:avLst>
              <a:gd name="adj" fmla="val 16667"/>
            </a:avLst>
          </a:prstGeom>
          <a:solidFill>
            <a:srgbClr val="FF00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7" name="모서리가 둥근 직사각형 36"/>
          <p:cNvSpPr/>
          <p:nvPr/>
        </p:nvSpPr>
        <p:spPr>
          <a:xfrm>
            <a:off x="5215615" y="4883271"/>
            <a:ext cx="1814329" cy="360040"/>
          </a:xfrm>
          <a:prstGeom prst="roundRect">
            <a:avLst>
              <a:gd name="adj" fmla="val 16667"/>
            </a:avLst>
          </a:prstGeom>
          <a:solidFill>
            <a:srgbClr val="FF00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6122779" y="5496750"/>
            <a:ext cx="1818563" cy="360040"/>
          </a:xfrm>
          <a:prstGeom prst="roundRect">
            <a:avLst>
              <a:gd name="adj" fmla="val 16667"/>
            </a:avLst>
          </a:prstGeom>
          <a:solidFill>
            <a:srgbClr val="FF000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251520" y="908720"/>
            <a:ext cx="8640960" cy="0"/>
          </a:xfrm>
          <a:prstGeom prst="line">
            <a:avLst/>
          </a:prstGeom>
          <a:ln w="3492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제목 1"/>
          <p:cNvSpPr txBox="1">
            <a:spLocks/>
          </p:cNvSpPr>
          <p:nvPr/>
        </p:nvSpPr>
        <p:spPr>
          <a:xfrm>
            <a:off x="251520" y="260649"/>
            <a:ext cx="864096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>
                    <a:lumMod val="75000"/>
                  </a:schemeClr>
                </a:solidFill>
                <a:latin typeface="210 콤퓨타세탁 L" pitchFamily="18" charset="-127"/>
                <a:ea typeface="210 콤퓨타세탁 L" pitchFamily="18" charset="-127"/>
                <a:cs typeface="+mj-cs"/>
              </a:defRPr>
            </a:lvl1pPr>
          </a:lstStyle>
          <a:p>
            <a:pPr algn="l">
              <a:defRPr/>
            </a:pP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6.</a:t>
            </a:r>
            <a:r>
              <a:rPr lang="ko-KR" altLang="en-US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진행 사항</a:t>
            </a: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(2</a:t>
            </a:r>
            <a:r>
              <a:rPr lang="ko-KR" altLang="en-US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주차</a:t>
            </a:r>
            <a:r>
              <a:rPr lang="en-US" altLang="ko-KR" sz="2600" b="1" dirty="0" smtClean="0">
                <a:solidFill>
                  <a:schemeClr val="bg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)</a:t>
            </a:r>
            <a:endParaRPr lang="en-US" altLang="ko-KR" sz="2600" b="1" dirty="0">
              <a:solidFill>
                <a:schemeClr val="bg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51520" y="1052736"/>
            <a:ext cx="8640960" cy="504602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 smtClean="0"/>
              <a:t>Progress </a:t>
            </a:r>
            <a:endParaRPr lang="en-US" altLang="ko-KR" dirty="0"/>
          </a:p>
        </p:txBody>
      </p:sp>
      <p:sp>
        <p:nvSpPr>
          <p:cNvPr id="11" name="TextBox 10"/>
          <p:cNvSpPr txBox="1"/>
          <p:nvPr/>
        </p:nvSpPr>
        <p:spPr>
          <a:xfrm>
            <a:off x="251520" y="1844825"/>
            <a:ext cx="8640960" cy="4247317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Python – HTML 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연결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971550" lvl="1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r>
              <a:rPr lang="en-US" altLang="ko-KR" b="1" dirty="0" err="1" smtClean="0">
                <a:solidFill>
                  <a:schemeClr val="bg1"/>
                </a:solidFill>
                <a:latin typeface="+mj-ea"/>
                <a:ea typeface="+mj-ea"/>
              </a:rPr>
              <a:t>Websocket</a:t>
            </a:r>
            <a:r>
              <a:rPr lang="ko-KR" altLang="en-US" b="1" dirty="0" smtClean="0">
                <a:solidFill>
                  <a:schemeClr val="bg1"/>
                </a:solidFill>
                <a:latin typeface="+mj-ea"/>
                <a:ea typeface="+mj-ea"/>
              </a:rPr>
              <a:t>으로 통신 테스트 </a:t>
            </a:r>
            <a:endParaRPr lang="en-US" altLang="ko-KR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971550" lvl="1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endParaRPr lang="en-US" altLang="ko-KR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en-US" altLang="ko-KR" sz="2400" b="1" dirty="0" err="1" smtClean="0">
                <a:solidFill>
                  <a:schemeClr val="bg1"/>
                </a:solidFill>
                <a:latin typeface="+mj-ea"/>
                <a:ea typeface="+mj-ea"/>
              </a:rPr>
              <a:t>CentOS</a:t>
            </a: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 Web Server – MySQL </a:t>
            </a:r>
            <a:r>
              <a:rPr lang="ko-KR" altLang="en-US" sz="2400" b="1" dirty="0" smtClean="0">
                <a:solidFill>
                  <a:schemeClr val="bg1"/>
                </a:solidFill>
                <a:latin typeface="+mj-ea"/>
                <a:ea typeface="+mj-ea"/>
              </a:rPr>
              <a:t>연동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971550" lvl="1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r>
              <a:rPr lang="en-US" altLang="ko-KR" b="1" dirty="0" smtClean="0">
                <a:solidFill>
                  <a:schemeClr val="bg1"/>
                </a:solidFill>
                <a:latin typeface="+mj-ea"/>
                <a:ea typeface="+mj-ea"/>
              </a:rPr>
              <a:t>php5 – MySQL </a:t>
            </a:r>
            <a:r>
              <a:rPr lang="ko-KR" altLang="en-US" b="1" dirty="0" smtClean="0">
                <a:solidFill>
                  <a:schemeClr val="bg1"/>
                </a:solidFill>
                <a:latin typeface="+mj-ea"/>
                <a:ea typeface="+mj-ea"/>
              </a:rPr>
              <a:t>연동 확인 완료</a:t>
            </a:r>
            <a:endParaRPr lang="en-US" altLang="ko-KR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971550" lvl="1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endParaRPr lang="en-US" altLang="ko-KR" b="1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pPr marL="514350" indent="-514350" algn="just">
              <a:lnSpc>
                <a:spcPct val="150000"/>
              </a:lnSpc>
              <a:buAutoNum type="arabicPeriod"/>
              <a:defRPr/>
            </a:pPr>
            <a:r>
              <a:rPr lang="en-US" altLang="ko-KR" sz="2400" b="1" dirty="0" smtClean="0">
                <a:solidFill>
                  <a:schemeClr val="bg1"/>
                </a:solidFill>
                <a:latin typeface="+mj-ea"/>
                <a:ea typeface="+mj-ea"/>
              </a:rPr>
              <a:t>Smart Car</a:t>
            </a:r>
          </a:p>
          <a:p>
            <a:pPr marL="971550" lvl="2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r>
              <a:rPr lang="ko-KR" altLang="en-US" b="1" dirty="0">
                <a:solidFill>
                  <a:schemeClr val="bg1"/>
                </a:solidFill>
                <a:latin typeface="+mj-ea"/>
              </a:rPr>
              <a:t>연결 상태 확인 완료</a:t>
            </a:r>
            <a:endParaRPr lang="en-US" altLang="ko-KR" b="1" dirty="0">
              <a:solidFill>
                <a:schemeClr val="bg1"/>
              </a:solidFill>
              <a:latin typeface="+mj-ea"/>
            </a:endParaRPr>
          </a:p>
          <a:p>
            <a:pPr marL="971550" lvl="2" indent="-514350" algn="just">
              <a:lnSpc>
                <a:spcPct val="150000"/>
              </a:lnSpc>
              <a:buFont typeface="Arial" pitchFamily="34" charset="0"/>
              <a:buChar char="•"/>
              <a:defRPr/>
            </a:pPr>
            <a:r>
              <a:rPr lang="en-US" altLang="ko-KR" b="1" dirty="0">
                <a:solidFill>
                  <a:schemeClr val="bg1"/>
                </a:solidFill>
                <a:latin typeface="+mj-ea"/>
              </a:rPr>
              <a:t>Camera </a:t>
            </a:r>
            <a:r>
              <a:rPr lang="ko-KR" altLang="en-US" b="1" dirty="0">
                <a:solidFill>
                  <a:schemeClr val="bg1"/>
                </a:solidFill>
                <a:latin typeface="+mj-ea"/>
              </a:rPr>
              <a:t>연결 </a:t>
            </a:r>
            <a:r>
              <a:rPr lang="ko-KR" altLang="en-US" b="1" dirty="0" err="1" smtClean="0">
                <a:solidFill>
                  <a:schemeClr val="bg1"/>
                </a:solidFill>
                <a:latin typeface="+mj-ea"/>
              </a:rPr>
              <a:t>확인중</a:t>
            </a:r>
            <a:endParaRPr lang="en-US" altLang="ko-KR" sz="2400" b="1" dirty="0" smtClean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15540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</TotalTime>
  <Words>347</Words>
  <Application>Microsoft Office PowerPoint</Application>
  <PresentationFormat>화면 슬라이드 쇼(4:3)</PresentationFormat>
  <Paragraphs>112</Paragraphs>
  <Slides>12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굴림</vt:lpstr>
      <vt:lpstr>Arial</vt:lpstr>
      <vt:lpstr>210 콤퓨타세탁 L</vt:lpstr>
      <vt:lpstr>Arial Unicode MS</vt:lpstr>
      <vt:lpstr>Wingdings</vt:lpstr>
      <vt:lpstr>맑은 고딕</vt:lpstr>
      <vt:lpstr>Office 테마</vt:lpstr>
      <vt:lpstr>PowerPoint 프레젠테이션</vt:lpstr>
      <vt:lpstr>목차</vt:lpstr>
      <vt:lpstr>1. 개요 </vt:lpstr>
      <vt:lpstr>2. 프로젝트 목표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Owner</dc:creator>
  <cp:lastModifiedBy>구관현</cp:lastModifiedBy>
  <cp:revision>281</cp:revision>
  <dcterms:created xsi:type="dcterms:W3CDTF">2015-11-25T05:02:13Z</dcterms:created>
  <dcterms:modified xsi:type="dcterms:W3CDTF">2019-05-13T05:10:22Z</dcterms:modified>
  <cp:version>1000.0000.01</cp:version>
</cp:coreProperties>
</file>

<file path=docProps/thumbnail.jpeg>
</file>